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91" r:id="rId2"/>
    <p:sldId id="266" r:id="rId3"/>
    <p:sldId id="269" r:id="rId4"/>
    <p:sldId id="265" r:id="rId5"/>
    <p:sldId id="272" r:id="rId6"/>
    <p:sldId id="297" r:id="rId7"/>
    <p:sldId id="273" r:id="rId8"/>
    <p:sldId id="276" r:id="rId9"/>
    <p:sldId id="277" r:id="rId10"/>
    <p:sldId id="275" r:id="rId11"/>
    <p:sldId id="256" r:id="rId12"/>
    <p:sldId id="263" r:id="rId13"/>
    <p:sldId id="278" r:id="rId14"/>
    <p:sldId id="292" r:id="rId15"/>
    <p:sldId id="258" r:id="rId16"/>
    <p:sldId id="285" r:id="rId17"/>
    <p:sldId id="281" r:id="rId18"/>
    <p:sldId id="287" r:id="rId19"/>
    <p:sldId id="290" r:id="rId20"/>
    <p:sldId id="289" r:id="rId21"/>
    <p:sldId id="284" r:id="rId22"/>
    <p:sldId id="286" r:id="rId23"/>
    <p:sldId id="288" r:id="rId24"/>
    <p:sldId id="293" r:id="rId25"/>
    <p:sldId id="294" r:id="rId26"/>
    <p:sldId id="295" r:id="rId27"/>
    <p:sldId id="29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B870E2-F415-4EAB-B463-CEED3BD91887}" v="1" dt="2023-07-07T11:53:48.5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72487" autoAdjust="0"/>
  </p:normalViewPr>
  <p:slideViewPr>
    <p:cSldViewPr snapToGrid="0">
      <p:cViewPr varScale="1">
        <p:scale>
          <a:sx n="59" d="100"/>
          <a:sy n="59" d="100"/>
        </p:scale>
        <p:origin x="212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854D76-8DF1-4CF5-80AD-339CBA43FEB5}" type="datetimeFigureOut">
              <a:rPr lang="en-GB" smtClean="0"/>
              <a:t>20/07/2023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7FCCB-DA70-4326-A7BC-6837C6A95A7B}" type="slidenum">
              <a:rPr lang="en-GB" smtClean="0"/>
              <a:t>‹#›</a:t>
            </a:fld>
            <a:endParaRPr lang="en-GB"/>
          </a:p>
        </p:txBody>
      </p:sp>
    </p:spTree>
    <p:extLst>
      <p:ext uri="{BB962C8B-B14F-4D97-AF65-F5344CB8AC3E}">
        <p14:creationId xmlns:p14="http://schemas.microsoft.com/office/powerpoint/2010/main" val="223599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am going to start at a West Sussex level. Looking at some basic data from the GBD</a:t>
            </a:r>
          </a:p>
          <a:p>
            <a:endParaRPr lang="en-GB" dirty="0"/>
          </a:p>
        </p:txBody>
      </p:sp>
      <p:sp>
        <p:nvSpPr>
          <p:cNvPr id="4" name="Slide Number Placeholder 3"/>
          <p:cNvSpPr>
            <a:spLocks noGrp="1"/>
          </p:cNvSpPr>
          <p:nvPr>
            <p:ph type="sldNum" sz="quarter" idx="5"/>
          </p:nvPr>
        </p:nvSpPr>
        <p:spPr/>
        <p:txBody>
          <a:bodyPr/>
          <a:lstStyle/>
          <a:p>
            <a:fld id="{4D87FCCB-DA70-4326-A7BC-6837C6A95A7B}" type="slidenum">
              <a:rPr lang="en-GB" smtClean="0"/>
              <a:t>2</a:t>
            </a:fld>
            <a:endParaRPr lang="en-GB"/>
          </a:p>
        </p:txBody>
      </p:sp>
    </p:spTree>
    <p:extLst>
      <p:ext uri="{BB962C8B-B14F-4D97-AF65-F5344CB8AC3E}">
        <p14:creationId xmlns:p14="http://schemas.microsoft.com/office/powerpoint/2010/main" val="1900911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26</a:t>
            </a:fld>
            <a:endParaRPr lang="en-US"/>
          </a:p>
        </p:txBody>
      </p:sp>
    </p:spTree>
    <p:extLst>
      <p:ext uri="{BB962C8B-B14F-4D97-AF65-F5344CB8AC3E}">
        <p14:creationId xmlns:p14="http://schemas.microsoft.com/office/powerpoint/2010/main" val="1876360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27</a:t>
            </a:fld>
            <a:endParaRPr lang="en-US"/>
          </a:p>
        </p:txBody>
      </p:sp>
    </p:spTree>
    <p:extLst>
      <p:ext uri="{BB962C8B-B14F-4D97-AF65-F5344CB8AC3E}">
        <p14:creationId xmlns:p14="http://schemas.microsoft.com/office/powerpoint/2010/main" val="355243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causes</a:t>
            </a:r>
          </a:p>
        </p:txBody>
      </p:sp>
      <p:sp>
        <p:nvSpPr>
          <p:cNvPr id="4" name="Slide Number Placeholder 3"/>
          <p:cNvSpPr>
            <a:spLocks noGrp="1"/>
          </p:cNvSpPr>
          <p:nvPr>
            <p:ph type="sldNum" sz="quarter" idx="5"/>
          </p:nvPr>
        </p:nvSpPr>
        <p:spPr/>
        <p:txBody>
          <a:bodyPr/>
          <a:lstStyle/>
          <a:p>
            <a:fld id="{4D87FCCB-DA70-4326-A7BC-6837C6A95A7B}" type="slidenum">
              <a:rPr lang="en-GB" smtClean="0"/>
              <a:t>3</a:t>
            </a:fld>
            <a:endParaRPr lang="en-GB"/>
          </a:p>
        </p:txBody>
      </p:sp>
    </p:spTree>
    <p:extLst>
      <p:ext uri="{BB962C8B-B14F-4D97-AF65-F5344CB8AC3E}">
        <p14:creationId xmlns:p14="http://schemas.microsoft.com/office/powerpoint/2010/main" val="656872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3911896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366692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a:p>
        </p:txBody>
      </p:sp>
    </p:spTree>
    <p:extLst>
      <p:ext uri="{BB962C8B-B14F-4D97-AF65-F5344CB8AC3E}">
        <p14:creationId xmlns:p14="http://schemas.microsoft.com/office/powerpoint/2010/main" val="40362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2239611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24</a:t>
            </a:fld>
            <a:endParaRPr lang="en-US"/>
          </a:p>
        </p:txBody>
      </p:sp>
    </p:spTree>
    <p:extLst>
      <p:ext uri="{BB962C8B-B14F-4D97-AF65-F5344CB8AC3E}">
        <p14:creationId xmlns:p14="http://schemas.microsoft.com/office/powerpoint/2010/main" val="314258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25</a:t>
            </a:fld>
            <a:endParaRPr lang="en-US"/>
          </a:p>
        </p:txBody>
      </p:sp>
    </p:spTree>
    <p:extLst>
      <p:ext uri="{BB962C8B-B14F-4D97-AF65-F5344CB8AC3E}">
        <p14:creationId xmlns:p14="http://schemas.microsoft.com/office/powerpoint/2010/main" val="3472044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C52369-4D36-404E-87E9-F7316E397BB7}" type="datetimeFigureOut">
              <a:rPr lang="en-GB" smtClean="0"/>
              <a:t>20/07/2023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B58B2C-FBA0-407E-9243-BFE4FB678B10}" type="slidenum">
              <a:rPr lang="en-GB" smtClean="0"/>
              <a:t>‹#›</a:t>
            </a:fld>
            <a:endParaRPr lang="en-GB"/>
          </a:p>
        </p:txBody>
      </p:sp>
    </p:spTree>
    <p:extLst>
      <p:ext uri="{BB962C8B-B14F-4D97-AF65-F5344CB8AC3E}">
        <p14:creationId xmlns:p14="http://schemas.microsoft.com/office/powerpoint/2010/main" val="400651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52369-4D36-404E-87E9-F7316E397BB7}" type="datetimeFigureOut">
              <a:rPr lang="en-GB" smtClean="0"/>
              <a:t>20/07/2023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B58B2C-FBA0-407E-9243-BFE4FB678B10}" type="slidenum">
              <a:rPr lang="en-GB" smtClean="0"/>
              <a:t>‹#›</a:t>
            </a:fld>
            <a:endParaRPr lang="en-GB"/>
          </a:p>
        </p:txBody>
      </p:sp>
    </p:spTree>
    <p:extLst>
      <p:ext uri="{BB962C8B-B14F-4D97-AF65-F5344CB8AC3E}">
        <p14:creationId xmlns:p14="http://schemas.microsoft.com/office/powerpoint/2010/main" val="905043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52369-4D36-404E-87E9-F7316E397BB7}" type="datetimeFigureOut">
              <a:rPr lang="en-GB" smtClean="0"/>
              <a:t>20/07/2023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B58B2C-FBA0-407E-9243-BFE4FB678B10}" type="slidenum">
              <a:rPr lang="en-GB" smtClean="0"/>
              <a:t>‹#›</a:t>
            </a:fld>
            <a:endParaRPr lang="en-GB"/>
          </a:p>
        </p:txBody>
      </p:sp>
    </p:spTree>
    <p:extLst>
      <p:ext uri="{BB962C8B-B14F-4D97-AF65-F5344CB8AC3E}">
        <p14:creationId xmlns:p14="http://schemas.microsoft.com/office/powerpoint/2010/main" val="2998826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52369-4D36-404E-87E9-F7316E397BB7}" type="datetimeFigureOut">
              <a:rPr lang="en-GB" smtClean="0"/>
              <a:t>20/07/2023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B58B2C-FBA0-407E-9243-BFE4FB678B10}" type="slidenum">
              <a:rPr lang="en-GB" smtClean="0"/>
              <a:t>‹#›</a:t>
            </a:fld>
            <a:endParaRPr lang="en-GB"/>
          </a:p>
        </p:txBody>
      </p:sp>
    </p:spTree>
    <p:extLst>
      <p:ext uri="{BB962C8B-B14F-4D97-AF65-F5344CB8AC3E}">
        <p14:creationId xmlns:p14="http://schemas.microsoft.com/office/powerpoint/2010/main" val="3844754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52369-4D36-404E-87E9-F7316E397BB7}" type="datetimeFigureOut">
              <a:rPr lang="en-GB" smtClean="0"/>
              <a:t>20/07/2023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B58B2C-FBA0-407E-9243-BFE4FB678B10}" type="slidenum">
              <a:rPr lang="en-GB" smtClean="0"/>
              <a:t>‹#›</a:t>
            </a:fld>
            <a:endParaRPr lang="en-GB"/>
          </a:p>
        </p:txBody>
      </p:sp>
    </p:spTree>
    <p:extLst>
      <p:ext uri="{BB962C8B-B14F-4D97-AF65-F5344CB8AC3E}">
        <p14:creationId xmlns:p14="http://schemas.microsoft.com/office/powerpoint/2010/main" val="207522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C52369-4D36-404E-87E9-F7316E397BB7}" type="datetimeFigureOut">
              <a:rPr lang="en-GB" smtClean="0"/>
              <a:t>20/07/2023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B58B2C-FBA0-407E-9243-BFE4FB678B10}" type="slidenum">
              <a:rPr lang="en-GB" smtClean="0"/>
              <a:t>‹#›</a:t>
            </a:fld>
            <a:endParaRPr lang="en-GB"/>
          </a:p>
        </p:txBody>
      </p:sp>
    </p:spTree>
    <p:extLst>
      <p:ext uri="{BB962C8B-B14F-4D97-AF65-F5344CB8AC3E}">
        <p14:creationId xmlns:p14="http://schemas.microsoft.com/office/powerpoint/2010/main" val="613879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C52369-4D36-404E-87E9-F7316E397BB7}" type="datetimeFigureOut">
              <a:rPr lang="en-GB" smtClean="0"/>
              <a:t>20/07/2023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B58B2C-FBA0-407E-9243-BFE4FB678B10}" type="slidenum">
              <a:rPr lang="en-GB" smtClean="0"/>
              <a:t>‹#›</a:t>
            </a:fld>
            <a:endParaRPr lang="en-GB"/>
          </a:p>
        </p:txBody>
      </p:sp>
    </p:spTree>
    <p:extLst>
      <p:ext uri="{BB962C8B-B14F-4D97-AF65-F5344CB8AC3E}">
        <p14:creationId xmlns:p14="http://schemas.microsoft.com/office/powerpoint/2010/main" val="429115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C52369-4D36-404E-87E9-F7316E397BB7}" type="datetimeFigureOut">
              <a:rPr lang="en-GB" smtClean="0"/>
              <a:t>20/07/2023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B58B2C-FBA0-407E-9243-BFE4FB678B10}" type="slidenum">
              <a:rPr lang="en-GB" smtClean="0"/>
              <a:t>‹#›</a:t>
            </a:fld>
            <a:endParaRPr lang="en-GB"/>
          </a:p>
        </p:txBody>
      </p:sp>
    </p:spTree>
    <p:extLst>
      <p:ext uri="{BB962C8B-B14F-4D97-AF65-F5344CB8AC3E}">
        <p14:creationId xmlns:p14="http://schemas.microsoft.com/office/powerpoint/2010/main" val="291957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52369-4D36-404E-87E9-F7316E397BB7}" type="datetimeFigureOut">
              <a:rPr lang="en-GB" smtClean="0"/>
              <a:t>20/07/2023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B58B2C-FBA0-407E-9243-BFE4FB678B10}" type="slidenum">
              <a:rPr lang="en-GB" smtClean="0"/>
              <a:t>‹#›</a:t>
            </a:fld>
            <a:endParaRPr lang="en-GB"/>
          </a:p>
        </p:txBody>
      </p:sp>
    </p:spTree>
    <p:extLst>
      <p:ext uri="{BB962C8B-B14F-4D97-AF65-F5344CB8AC3E}">
        <p14:creationId xmlns:p14="http://schemas.microsoft.com/office/powerpoint/2010/main" val="822319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C52369-4D36-404E-87E9-F7316E397BB7}" type="datetimeFigureOut">
              <a:rPr lang="en-GB" smtClean="0"/>
              <a:t>20/07/2023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B58B2C-FBA0-407E-9243-BFE4FB678B10}" type="slidenum">
              <a:rPr lang="en-GB" smtClean="0"/>
              <a:t>‹#›</a:t>
            </a:fld>
            <a:endParaRPr lang="en-GB"/>
          </a:p>
        </p:txBody>
      </p:sp>
    </p:spTree>
    <p:extLst>
      <p:ext uri="{BB962C8B-B14F-4D97-AF65-F5344CB8AC3E}">
        <p14:creationId xmlns:p14="http://schemas.microsoft.com/office/powerpoint/2010/main" val="2252313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C52369-4D36-404E-87E9-F7316E397BB7}" type="datetimeFigureOut">
              <a:rPr lang="en-GB" smtClean="0"/>
              <a:t>20/07/2023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B58B2C-FBA0-407E-9243-BFE4FB678B10}" type="slidenum">
              <a:rPr lang="en-GB" smtClean="0"/>
              <a:t>‹#›</a:t>
            </a:fld>
            <a:endParaRPr lang="en-GB"/>
          </a:p>
        </p:txBody>
      </p:sp>
    </p:spTree>
    <p:extLst>
      <p:ext uri="{BB962C8B-B14F-4D97-AF65-F5344CB8AC3E}">
        <p14:creationId xmlns:p14="http://schemas.microsoft.com/office/powerpoint/2010/main" val="1743985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52369-4D36-404E-87E9-F7316E397BB7}" type="datetimeFigureOut">
              <a:rPr lang="en-GB" smtClean="0"/>
              <a:t>20/07/2023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58B2C-FBA0-407E-9243-BFE4FB678B10}" type="slidenum">
              <a:rPr lang="en-GB" smtClean="0"/>
              <a:t>‹#›</a:t>
            </a:fld>
            <a:endParaRPr lang="en-GB"/>
          </a:p>
        </p:txBody>
      </p:sp>
    </p:spTree>
    <p:extLst>
      <p:ext uri="{BB962C8B-B14F-4D97-AF65-F5344CB8AC3E}">
        <p14:creationId xmlns:p14="http://schemas.microsoft.com/office/powerpoint/2010/main" val="3923429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Jacqueline.clay@westsussex.gov.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ons.gov.uk/economy/inflationandpriceindices/articles/costofliving/latestinsight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https://public.flourish.studio/story/1775087/" TargetMode="Externa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public.flourish.studio/story/1775079/" TargetMode="Externa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hyperlink" Target="https://lginform.local.gov.uk/reports/view/lga-research/ficlga-research-report-financial-hardship-and-economic-vulnerability?mod-area=E07000229&amp;mod-group=AllDistrictInRegion_SouthEast&amp;mod-type=namedComparisonGroup&amp;mod-groupType=namedComparisonGroup#text-4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ons.gov.uk/peoplepopulationandcommunity/wellbeing/articles/subnationalindicatorsexplorer/2022-01-0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9319A3-FC80-DB31-D87C-95545412B9A5}"/>
              </a:ext>
            </a:extLst>
          </p:cNvPr>
          <p:cNvSpPr txBox="1"/>
          <p:nvPr/>
        </p:nvSpPr>
        <p:spPr>
          <a:xfrm>
            <a:off x="821093" y="1689441"/>
            <a:ext cx="7912359" cy="3293209"/>
          </a:xfrm>
          <a:prstGeom prst="rect">
            <a:avLst/>
          </a:prstGeom>
          <a:noFill/>
        </p:spPr>
        <p:txBody>
          <a:bodyPr wrap="square" rtlCol="0">
            <a:spAutoFit/>
          </a:bodyPr>
          <a:lstStyle/>
          <a:p>
            <a:r>
              <a:rPr lang="en-GB" sz="2800" b="1" dirty="0">
                <a:solidFill>
                  <a:srgbClr val="0070C0"/>
                </a:solidFill>
              </a:rPr>
              <a:t>Health and Wellbeing in </a:t>
            </a:r>
            <a:r>
              <a:rPr lang="en-GB" sz="2800" b="1" dirty="0" err="1">
                <a:solidFill>
                  <a:srgbClr val="0070C0"/>
                </a:solidFill>
              </a:rPr>
              <a:t>Adur</a:t>
            </a:r>
            <a:r>
              <a:rPr lang="en-GB" sz="2800" b="1" dirty="0">
                <a:solidFill>
                  <a:srgbClr val="0070C0"/>
                </a:solidFill>
              </a:rPr>
              <a:t> &amp; Worthing</a:t>
            </a:r>
          </a:p>
          <a:p>
            <a:r>
              <a:rPr lang="en-GB" sz="2800" dirty="0"/>
              <a:t>Plus </a:t>
            </a:r>
            <a:r>
              <a:rPr lang="en-GB" sz="2800" b="1" dirty="0"/>
              <a:t>Cost of Living Data </a:t>
            </a:r>
            <a:r>
              <a:rPr lang="en-GB" sz="2800" dirty="0"/>
              <a:t>Update</a:t>
            </a:r>
          </a:p>
          <a:p>
            <a:endParaRPr lang="en-GB" sz="2800" i="1" dirty="0"/>
          </a:p>
          <a:p>
            <a:endParaRPr lang="en-GB" sz="2800" i="1" dirty="0"/>
          </a:p>
          <a:p>
            <a:r>
              <a:rPr lang="en-GB" sz="2800" i="1" dirty="0"/>
              <a:t>Don’t worry won’t be doing all the slides!</a:t>
            </a:r>
          </a:p>
          <a:p>
            <a:r>
              <a:rPr lang="en-GB" sz="2000" dirty="0">
                <a:hlinkClick r:id="rId2"/>
              </a:rPr>
              <a:t>Jacqueline.clay@westsussex.gov.uk</a:t>
            </a:r>
            <a:endParaRPr lang="en-GB" sz="2000" dirty="0"/>
          </a:p>
          <a:p>
            <a:r>
              <a:rPr lang="en-GB" sz="2000" dirty="0"/>
              <a:t>Manager, West Sussex Public Health and Social Research Unit</a:t>
            </a:r>
          </a:p>
          <a:p>
            <a:endParaRPr lang="en-GB" sz="2800" i="1" dirty="0"/>
          </a:p>
        </p:txBody>
      </p:sp>
      <p:pic>
        <p:nvPicPr>
          <p:cNvPr id="4" name="Picture 3">
            <a:extLst>
              <a:ext uri="{FF2B5EF4-FFF2-40B4-BE49-F238E27FC236}">
                <a16:creationId xmlns:a16="http://schemas.microsoft.com/office/drawing/2014/main" id="{DB1A09C5-6F4C-61CE-A05B-EC5EF35150F6}"/>
              </a:ext>
            </a:extLst>
          </p:cNvPr>
          <p:cNvPicPr>
            <a:picLocks noChangeAspect="1"/>
          </p:cNvPicPr>
          <p:nvPr/>
        </p:nvPicPr>
        <p:blipFill rotWithShape="1">
          <a:blip r:embed="rId3"/>
          <a:srcRect l="86735" t="90610" b="1600"/>
          <a:stretch/>
        </p:blipFill>
        <p:spPr>
          <a:xfrm>
            <a:off x="7184570" y="214604"/>
            <a:ext cx="1782147" cy="740278"/>
          </a:xfrm>
          <a:prstGeom prst="rect">
            <a:avLst/>
          </a:prstGeom>
        </p:spPr>
      </p:pic>
    </p:spTree>
    <p:extLst>
      <p:ext uri="{BB962C8B-B14F-4D97-AF65-F5344CB8AC3E}">
        <p14:creationId xmlns:p14="http://schemas.microsoft.com/office/powerpoint/2010/main" val="2804624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10;&#10;Description automatically generated">
            <a:extLst>
              <a:ext uri="{FF2B5EF4-FFF2-40B4-BE49-F238E27FC236}">
                <a16:creationId xmlns:a16="http://schemas.microsoft.com/office/drawing/2014/main" id="{033523E1-EFD9-CA72-3F8E-EC3037A60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651"/>
            <a:ext cx="9144000" cy="6470697"/>
          </a:xfrm>
          <a:prstGeom prst="rect">
            <a:avLst/>
          </a:prstGeom>
        </p:spPr>
      </p:pic>
    </p:spTree>
    <p:extLst>
      <p:ext uri="{BB962C8B-B14F-4D97-AF65-F5344CB8AC3E}">
        <p14:creationId xmlns:p14="http://schemas.microsoft.com/office/powerpoint/2010/main" val="3135622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font, software&#10;&#10;Description automatically generated">
            <a:extLst>
              <a:ext uri="{FF2B5EF4-FFF2-40B4-BE49-F238E27FC236}">
                <a16:creationId xmlns:a16="http://schemas.microsoft.com/office/drawing/2014/main" id="{A2D57F72-E52E-46E1-45B5-48C3A8BAB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562"/>
            <a:ext cx="9144000" cy="6460875"/>
          </a:xfrm>
          <a:prstGeom prst="rect">
            <a:avLst/>
          </a:prstGeom>
        </p:spPr>
      </p:pic>
    </p:spTree>
    <p:extLst>
      <p:ext uri="{BB962C8B-B14F-4D97-AF65-F5344CB8AC3E}">
        <p14:creationId xmlns:p14="http://schemas.microsoft.com/office/powerpoint/2010/main" val="681988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software&#10;&#10;Description automatically generated">
            <a:extLst>
              <a:ext uri="{FF2B5EF4-FFF2-40B4-BE49-F238E27FC236}">
                <a16:creationId xmlns:a16="http://schemas.microsoft.com/office/drawing/2014/main" id="{85CF68EC-9F5D-D468-99C9-7314102E1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562"/>
            <a:ext cx="9144000" cy="6460875"/>
          </a:xfrm>
          <a:prstGeom prst="rect">
            <a:avLst/>
          </a:prstGeom>
        </p:spPr>
      </p:pic>
    </p:spTree>
    <p:extLst>
      <p:ext uri="{BB962C8B-B14F-4D97-AF65-F5344CB8AC3E}">
        <p14:creationId xmlns:p14="http://schemas.microsoft.com/office/powerpoint/2010/main" val="637581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 diagram, font&#10;&#10;Description automatically generated">
            <a:extLst>
              <a:ext uri="{FF2B5EF4-FFF2-40B4-BE49-F238E27FC236}">
                <a16:creationId xmlns:a16="http://schemas.microsoft.com/office/drawing/2014/main" id="{A28C6E76-CF16-4E4A-C251-6AEB05221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651"/>
            <a:ext cx="9144000" cy="6470697"/>
          </a:xfrm>
          <a:prstGeom prst="rect">
            <a:avLst/>
          </a:prstGeom>
        </p:spPr>
      </p:pic>
    </p:spTree>
    <p:extLst>
      <p:ext uri="{BB962C8B-B14F-4D97-AF65-F5344CB8AC3E}">
        <p14:creationId xmlns:p14="http://schemas.microsoft.com/office/powerpoint/2010/main" val="2407812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FCA426AE-9EF0-F150-6E6A-2167D881C040}"/>
              </a:ext>
            </a:extLst>
          </p:cNvPr>
          <p:cNvSpPr txBox="1"/>
          <p:nvPr/>
        </p:nvSpPr>
        <p:spPr>
          <a:xfrm>
            <a:off x="189140" y="198454"/>
            <a:ext cx="8404354" cy="584775"/>
          </a:xfrm>
          <a:prstGeom prst="rect">
            <a:avLst/>
          </a:prstGeom>
          <a:noFill/>
        </p:spPr>
        <p:txBody>
          <a:bodyPr wrap="square">
            <a:spAutoFit/>
          </a:bodyPr>
          <a:lstStyle/>
          <a:p>
            <a:r>
              <a:rPr lang="en-GB" sz="3200" b="1" dirty="0"/>
              <a:t>Using </a:t>
            </a:r>
            <a:r>
              <a:rPr lang="en-GB" sz="3200" b="1" dirty="0" err="1"/>
              <a:t>CoL</a:t>
            </a:r>
            <a:r>
              <a:rPr lang="en-GB" sz="3200" b="1" dirty="0"/>
              <a:t> data Summary</a:t>
            </a:r>
            <a:endParaRPr lang="en-GB" sz="3200" dirty="0"/>
          </a:p>
        </p:txBody>
      </p:sp>
      <p:sp>
        <p:nvSpPr>
          <p:cNvPr id="4" name="TextBox 3">
            <a:extLst>
              <a:ext uri="{FF2B5EF4-FFF2-40B4-BE49-F238E27FC236}">
                <a16:creationId xmlns:a16="http://schemas.microsoft.com/office/drawing/2014/main" id="{C377567A-95C1-F656-61AC-AB25A80DBBC0}"/>
              </a:ext>
            </a:extLst>
          </p:cNvPr>
          <p:cNvSpPr txBox="1"/>
          <p:nvPr/>
        </p:nvSpPr>
        <p:spPr>
          <a:xfrm>
            <a:off x="189140" y="942391"/>
            <a:ext cx="8404354" cy="2954655"/>
          </a:xfrm>
          <a:prstGeom prst="rect">
            <a:avLst/>
          </a:prstGeom>
          <a:noFill/>
        </p:spPr>
        <p:txBody>
          <a:bodyPr wrap="square" rtlCol="0">
            <a:spAutoFit/>
          </a:bodyPr>
          <a:lstStyle/>
          <a:p>
            <a:pPr marL="285750" indent="-285750">
              <a:buFont typeface="Arial" panose="020B0604020202020204" pitchFamily="34" charset="0"/>
              <a:buChar char="•"/>
            </a:pPr>
            <a:r>
              <a:rPr lang="en-GB" sz="2800" dirty="0"/>
              <a:t>What are you trying to do about it</a:t>
            </a:r>
          </a:p>
          <a:p>
            <a:pPr marL="285750" indent="-285750">
              <a:buFont typeface="Arial" panose="020B0604020202020204" pitchFamily="34" charset="0"/>
              <a:buChar char="•"/>
            </a:pPr>
            <a:r>
              <a:rPr lang="en-GB" sz="2800" dirty="0"/>
              <a:t>Understanding change, position of different groups</a:t>
            </a:r>
          </a:p>
          <a:p>
            <a:pPr marL="285750" indent="-285750">
              <a:buFont typeface="Arial" panose="020B0604020202020204" pitchFamily="34" charset="0"/>
              <a:buChar char="•"/>
            </a:pPr>
            <a:r>
              <a:rPr lang="en-GB" sz="2800" dirty="0"/>
              <a:t>Local data for operational use and delivery</a:t>
            </a:r>
          </a:p>
          <a:p>
            <a:pPr marL="285750" indent="-285750">
              <a:buFont typeface="Arial" panose="020B0604020202020204" pitchFamily="34" charset="0"/>
              <a:buChar char="•"/>
            </a:pPr>
            <a:r>
              <a:rPr lang="en-GB" sz="2800" dirty="0"/>
              <a:t>National data helpful to understand to short term changes in trends</a:t>
            </a:r>
          </a:p>
          <a:p>
            <a:pPr marL="285750" indent="-285750">
              <a:buFont typeface="Arial" panose="020B0604020202020204" pitchFamily="34" charset="0"/>
              <a:buChar char="•"/>
            </a:pPr>
            <a:r>
              <a:rPr lang="en-GB" sz="2800" dirty="0"/>
              <a:t>Longer term lag on data</a:t>
            </a:r>
          </a:p>
          <a:p>
            <a:endParaRPr lang="en-GB" dirty="0"/>
          </a:p>
        </p:txBody>
      </p:sp>
    </p:spTree>
    <p:extLst>
      <p:ext uri="{BB962C8B-B14F-4D97-AF65-F5344CB8AC3E}">
        <p14:creationId xmlns:p14="http://schemas.microsoft.com/office/powerpoint/2010/main" val="2772126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5B382-E210-4F3C-BBA6-CCA6B58E7EA3}"/>
              </a:ext>
            </a:extLst>
          </p:cNvPr>
          <p:cNvSpPr>
            <a:spLocks noGrp="1"/>
          </p:cNvSpPr>
          <p:nvPr>
            <p:ph type="ctrTitle"/>
          </p:nvPr>
        </p:nvSpPr>
        <p:spPr>
          <a:xfrm>
            <a:off x="192232" y="1399593"/>
            <a:ext cx="6858000" cy="537662"/>
          </a:xfrm>
        </p:spPr>
        <p:txBody>
          <a:bodyPr>
            <a:noAutofit/>
          </a:bodyPr>
          <a:lstStyle/>
          <a:p>
            <a:pPr algn="l"/>
            <a:r>
              <a:rPr lang="en-GB" sz="2400" b="1" dirty="0">
                <a:solidFill>
                  <a:srgbClr val="FF0000"/>
                </a:solidFill>
                <a:latin typeface="+mn-lt"/>
              </a:rPr>
              <a:t>Framing Cost of Living Crisis</a:t>
            </a:r>
          </a:p>
        </p:txBody>
      </p:sp>
      <p:sp>
        <p:nvSpPr>
          <p:cNvPr id="3" name="TextBox 2">
            <a:extLst>
              <a:ext uri="{FF2B5EF4-FFF2-40B4-BE49-F238E27FC236}">
                <a16:creationId xmlns:a16="http://schemas.microsoft.com/office/drawing/2014/main" id="{86C3007F-F4CF-4F68-9114-255F000965C8}"/>
              </a:ext>
            </a:extLst>
          </p:cNvPr>
          <p:cNvSpPr txBox="1"/>
          <p:nvPr/>
        </p:nvSpPr>
        <p:spPr>
          <a:xfrm>
            <a:off x="192232" y="2082715"/>
            <a:ext cx="8785514" cy="3754874"/>
          </a:xfrm>
          <a:prstGeom prst="rect">
            <a:avLst/>
          </a:prstGeom>
          <a:noFill/>
        </p:spPr>
        <p:txBody>
          <a:bodyPr wrap="square" rtlCol="0">
            <a:spAutoFit/>
          </a:bodyPr>
          <a:lstStyle/>
          <a:p>
            <a:pPr marL="214313" indent="-214313">
              <a:buFont typeface="Arial" panose="020B0604020202020204" pitchFamily="34" charset="0"/>
              <a:buChar char="•"/>
            </a:pPr>
            <a:r>
              <a:rPr lang="en-GB" sz="2000" dirty="0"/>
              <a:t>The cost of living crisis is affecting the basic building blocks of good health: disposable income, housing, food, transport. </a:t>
            </a:r>
          </a:p>
          <a:p>
            <a:pPr marL="214313" indent="-214313">
              <a:buFont typeface="Arial" panose="020B0604020202020204" pitchFamily="34" charset="0"/>
              <a:buChar char="•"/>
            </a:pPr>
            <a:r>
              <a:rPr lang="en-GB" sz="2000" dirty="0"/>
              <a:t>A larger number of people are experiencing difficulties, but some people are at higher risk – and many of these are the same people disproportionately affected by the COVID-19 pandemic and the austerity before that.</a:t>
            </a:r>
          </a:p>
          <a:p>
            <a:pPr marL="214313" indent="-214313">
              <a:buFont typeface="Arial" panose="020B0604020202020204" pitchFamily="34" charset="0"/>
              <a:buChar char="•"/>
            </a:pPr>
            <a:r>
              <a:rPr lang="en-GB" sz="2000" dirty="0"/>
              <a:t>The cost of living crisis affects health in many ways but I will concentrate on the basic driver of income and an increasing number of the population experiencing chronic stress (this is one way of looking at it!).</a:t>
            </a:r>
          </a:p>
          <a:p>
            <a:pPr marL="214313" indent="-214313">
              <a:buFont typeface="Arial" panose="020B0604020202020204" pitchFamily="34" charset="0"/>
              <a:buChar char="•"/>
            </a:pPr>
            <a:r>
              <a:rPr lang="en-GB" sz="2000" dirty="0"/>
              <a:t>Scale is great, getting worse and is building on previous crises. Health outcomes should be at the heart of levelling up, rebuilding services and post pandemic recovery</a:t>
            </a:r>
          </a:p>
          <a:p>
            <a:endParaRPr lang="en-GB" dirty="0"/>
          </a:p>
        </p:txBody>
      </p:sp>
      <p:sp>
        <p:nvSpPr>
          <p:cNvPr id="4" name="Title 1">
            <a:extLst>
              <a:ext uri="{FF2B5EF4-FFF2-40B4-BE49-F238E27FC236}">
                <a16:creationId xmlns:a16="http://schemas.microsoft.com/office/drawing/2014/main" id="{78C6851B-F497-41BD-9085-7C358F6C1015}"/>
              </a:ext>
            </a:extLst>
          </p:cNvPr>
          <p:cNvSpPr txBox="1">
            <a:spLocks/>
          </p:cNvSpPr>
          <p:nvPr/>
        </p:nvSpPr>
        <p:spPr>
          <a:xfrm>
            <a:off x="192232" y="110809"/>
            <a:ext cx="8028037" cy="120364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dirty="0">
                <a:latin typeface="+mn-lt"/>
              </a:rPr>
              <a:t>Cost of Living Crisis Impact on Health</a:t>
            </a:r>
            <a:br>
              <a:rPr lang="en-GB" sz="2400" dirty="0">
                <a:latin typeface="+mn-lt"/>
              </a:rPr>
            </a:br>
            <a:r>
              <a:rPr lang="en-GB" sz="2400" b="1" dirty="0">
                <a:solidFill>
                  <a:srgbClr val="0070C0"/>
                </a:solidFill>
                <a:latin typeface="+mn-lt"/>
              </a:rPr>
              <a:t>Using a Public Health Approach</a:t>
            </a:r>
            <a:br>
              <a:rPr lang="en-GB" sz="2400" b="1" dirty="0">
                <a:latin typeface="+mn-lt"/>
              </a:rPr>
            </a:br>
            <a:r>
              <a:rPr lang="en-GB" sz="2000" dirty="0">
                <a:latin typeface="+mn-lt"/>
              </a:rPr>
              <a:t>Jacqueline Clay. jacqueline.clay@westsussex.gov.uk</a:t>
            </a:r>
          </a:p>
        </p:txBody>
      </p:sp>
    </p:spTree>
    <p:extLst>
      <p:ext uri="{BB962C8B-B14F-4D97-AF65-F5344CB8AC3E}">
        <p14:creationId xmlns:p14="http://schemas.microsoft.com/office/powerpoint/2010/main" val="2721969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tretch>
            <a:fillRect/>
          </a:stretch>
        </p:blipFill>
        <p:spPr>
          <a:xfrm>
            <a:off x="228193" y="1001133"/>
            <a:ext cx="8551786" cy="105947"/>
          </a:xfrm>
          <a:prstGeom prst="rect">
            <a:avLst/>
          </a:prstGeom>
        </p:spPr>
      </p:pic>
      <p:pic>
        <p:nvPicPr>
          <p:cNvPr id="5" name="Object 4" descr="preencoded.png"/>
          <p:cNvPicPr>
            <a:picLocks noChangeAspect="1"/>
          </p:cNvPicPr>
          <p:nvPr/>
        </p:nvPicPr>
        <p:blipFill>
          <a:blip r:embed="rId4"/>
          <a:stretch>
            <a:fillRect/>
          </a:stretch>
        </p:blipFill>
        <p:spPr>
          <a:xfrm>
            <a:off x="1621797" y="1237476"/>
            <a:ext cx="317840" cy="317840"/>
          </a:xfrm>
          <a:prstGeom prst="rect">
            <a:avLst/>
          </a:prstGeom>
        </p:spPr>
      </p:pic>
      <p:pic>
        <p:nvPicPr>
          <p:cNvPr id="6" name="Object 5" descr="preencoded.png"/>
          <p:cNvPicPr>
            <a:picLocks noChangeAspect="1"/>
          </p:cNvPicPr>
          <p:nvPr/>
        </p:nvPicPr>
        <p:blipFill>
          <a:blip r:embed="rId5"/>
          <a:stretch>
            <a:fillRect/>
          </a:stretch>
        </p:blipFill>
        <p:spPr>
          <a:xfrm>
            <a:off x="3585883" y="1172278"/>
            <a:ext cx="391187" cy="391187"/>
          </a:xfrm>
          <a:prstGeom prst="rect">
            <a:avLst/>
          </a:prstGeom>
        </p:spPr>
      </p:pic>
      <p:pic>
        <p:nvPicPr>
          <p:cNvPr id="7" name="Object 6" descr="preencoded.png"/>
          <p:cNvPicPr>
            <a:picLocks noChangeAspect="1"/>
          </p:cNvPicPr>
          <p:nvPr/>
        </p:nvPicPr>
        <p:blipFill>
          <a:blip r:embed="rId6"/>
          <a:stretch>
            <a:fillRect/>
          </a:stretch>
        </p:blipFill>
        <p:spPr>
          <a:xfrm>
            <a:off x="5623316" y="1237476"/>
            <a:ext cx="325989" cy="325989"/>
          </a:xfrm>
          <a:prstGeom prst="rect">
            <a:avLst/>
          </a:prstGeom>
        </p:spPr>
      </p:pic>
      <p:pic>
        <p:nvPicPr>
          <p:cNvPr id="8" name="Object 7" descr="preencoded.png"/>
          <p:cNvPicPr>
            <a:picLocks noChangeAspect="1"/>
          </p:cNvPicPr>
          <p:nvPr/>
        </p:nvPicPr>
        <p:blipFill>
          <a:blip r:embed="rId7"/>
          <a:stretch>
            <a:fillRect/>
          </a:stretch>
        </p:blipFill>
        <p:spPr>
          <a:xfrm>
            <a:off x="7481455" y="1196727"/>
            <a:ext cx="325989" cy="407487"/>
          </a:xfrm>
          <a:prstGeom prst="rect">
            <a:avLst/>
          </a:prstGeom>
        </p:spPr>
      </p:pic>
      <p:pic>
        <p:nvPicPr>
          <p:cNvPr id="9" name="Object 8" descr="preencoded.png"/>
          <p:cNvPicPr>
            <a:picLocks noChangeAspect="1"/>
          </p:cNvPicPr>
          <p:nvPr/>
        </p:nvPicPr>
        <p:blipFill>
          <a:blip r:embed="rId8"/>
          <a:stretch>
            <a:fillRect/>
          </a:stretch>
        </p:blipFill>
        <p:spPr>
          <a:xfrm>
            <a:off x="260792" y="4195829"/>
            <a:ext cx="8551786" cy="105947"/>
          </a:xfrm>
          <a:prstGeom prst="rect">
            <a:avLst/>
          </a:prstGeom>
        </p:spPr>
      </p:pic>
      <p:pic>
        <p:nvPicPr>
          <p:cNvPr id="10" name="Object 9" descr="preencoded.png"/>
          <p:cNvPicPr>
            <a:picLocks noChangeAspect="1"/>
          </p:cNvPicPr>
          <p:nvPr/>
        </p:nvPicPr>
        <p:blipFill>
          <a:blip r:embed="rId9"/>
          <a:stretch>
            <a:fillRect/>
          </a:stretch>
        </p:blipFill>
        <p:spPr>
          <a:xfrm>
            <a:off x="268941" y="2484385"/>
            <a:ext cx="8752813" cy="105947"/>
          </a:xfrm>
          <a:prstGeom prst="rect">
            <a:avLst/>
          </a:prstGeom>
        </p:spPr>
      </p:pic>
      <p:sp>
        <p:nvSpPr>
          <p:cNvPr id="11" name="Object 10"/>
          <p:cNvSpPr txBox="1"/>
          <p:nvPr/>
        </p:nvSpPr>
        <p:spPr>
          <a:xfrm>
            <a:off x="228193" y="341005"/>
            <a:ext cx="7557111" cy="643829"/>
          </a:xfrm>
          <a:prstGeom prst="rect">
            <a:avLst/>
          </a:prstGeom>
          <a:noFill/>
        </p:spPr>
        <p:txBody>
          <a:bodyPr wrap="square" rtlCol="0" anchor="ctr"/>
          <a:lstStyle/>
          <a:p>
            <a:pPr>
              <a:buNone/>
            </a:pPr>
            <a:r>
              <a:rPr lang="en-US" sz="1224" dirty="0">
                <a:solidFill>
                  <a:srgbClr val="000000"/>
                </a:solidFill>
                <a:latin typeface="Roboto" pitchFamily="34" charset="0"/>
                <a:ea typeface="Roboto" pitchFamily="34" charset="-122"/>
                <a:cs typeface="Roboto" pitchFamily="34" charset="-120"/>
              </a:rPr>
              <a:t>Cost of Living 
</a:t>
            </a:r>
            <a:r>
              <a:rPr lang="en-US" sz="1854" b="1" dirty="0">
                <a:solidFill>
                  <a:srgbClr val="36BFD3"/>
                </a:solidFill>
                <a:latin typeface="Roboto" pitchFamily="34" charset="0"/>
                <a:ea typeface="Roboto" pitchFamily="34" charset="-122"/>
                <a:cs typeface="Roboto" pitchFamily="34" charset="-120"/>
              </a:rPr>
              <a:t>Prevent, Mitigate, Adapt and Treat Example </a:t>
            </a:r>
            <a:r>
              <a:rPr lang="en-US" sz="1404" dirty="0">
                <a:solidFill>
                  <a:srgbClr val="000000"/>
                </a:solidFill>
                <a:latin typeface="Roboto" pitchFamily="34" charset="0"/>
                <a:ea typeface="Roboto" pitchFamily="34" charset="-122"/>
                <a:cs typeface="Roboto" pitchFamily="34" charset="-120"/>
              </a:rPr>
              <a:t>(yes they overlap!)
</a:t>
            </a:r>
            <a:r>
              <a:rPr lang="en-US" sz="1152" dirty="0">
                <a:solidFill>
                  <a:srgbClr val="FF151D"/>
                </a:solidFill>
                <a:latin typeface="Roboto" pitchFamily="34" charset="0"/>
                <a:ea typeface="Roboto" pitchFamily="34" charset="-122"/>
                <a:cs typeface="Roboto" pitchFamily="34" charset="-120"/>
              </a:rPr>
              <a:t>Overarching rule in this is low income/poverty</a:t>
            </a:r>
            <a:endParaRPr lang="en-US" sz="324" dirty="0"/>
          </a:p>
        </p:txBody>
      </p:sp>
      <p:sp>
        <p:nvSpPr>
          <p:cNvPr id="12" name="Object 11"/>
          <p:cNvSpPr txBox="1"/>
          <p:nvPr/>
        </p:nvSpPr>
        <p:spPr>
          <a:xfrm>
            <a:off x="1548449" y="1229326"/>
            <a:ext cx="1832196" cy="277091"/>
          </a:xfrm>
          <a:prstGeom prst="rect">
            <a:avLst/>
          </a:prstGeom>
          <a:noFill/>
        </p:spPr>
        <p:txBody>
          <a:bodyPr wrap="square" rtlCol="0" anchor="ctr"/>
          <a:lstStyle/>
          <a:p>
            <a:pPr algn="ctr">
              <a:buNone/>
            </a:pPr>
            <a:r>
              <a:rPr lang="en-US" b="1" dirty="0">
                <a:solidFill>
                  <a:srgbClr val="333333"/>
                </a:solidFill>
                <a:latin typeface="Roboto" pitchFamily="34" charset="0"/>
                <a:ea typeface="Roboto" pitchFamily="34" charset="-122"/>
                <a:cs typeface="Roboto" pitchFamily="34" charset="-120"/>
              </a:rPr>
              <a:t>Prevent</a:t>
            </a:r>
            <a:endParaRPr lang="en-US" sz="324" dirty="0"/>
          </a:p>
        </p:txBody>
      </p:sp>
      <p:sp>
        <p:nvSpPr>
          <p:cNvPr id="13" name="Object 12"/>
          <p:cNvSpPr txBox="1"/>
          <p:nvPr/>
        </p:nvSpPr>
        <p:spPr>
          <a:xfrm>
            <a:off x="3545134" y="1229326"/>
            <a:ext cx="1832196" cy="277091"/>
          </a:xfrm>
          <a:prstGeom prst="rect">
            <a:avLst/>
          </a:prstGeom>
          <a:noFill/>
        </p:spPr>
        <p:txBody>
          <a:bodyPr wrap="square" rtlCol="0" anchor="ctr"/>
          <a:lstStyle/>
          <a:p>
            <a:pPr algn="ctr">
              <a:buNone/>
            </a:pPr>
            <a:r>
              <a:rPr lang="en-US" b="1" dirty="0">
                <a:solidFill>
                  <a:srgbClr val="333333"/>
                </a:solidFill>
                <a:latin typeface="Roboto" pitchFamily="34" charset="0"/>
                <a:ea typeface="Roboto" pitchFamily="34" charset="-122"/>
                <a:cs typeface="Roboto" pitchFamily="34" charset="-120"/>
              </a:rPr>
              <a:t>Mitigate</a:t>
            </a:r>
            <a:endParaRPr lang="en-US" sz="324" dirty="0"/>
          </a:p>
        </p:txBody>
      </p:sp>
      <p:sp>
        <p:nvSpPr>
          <p:cNvPr id="14" name="Object 13"/>
          <p:cNvSpPr txBox="1"/>
          <p:nvPr/>
        </p:nvSpPr>
        <p:spPr>
          <a:xfrm>
            <a:off x="5444021" y="1229326"/>
            <a:ext cx="1832196" cy="277091"/>
          </a:xfrm>
          <a:prstGeom prst="rect">
            <a:avLst/>
          </a:prstGeom>
          <a:noFill/>
        </p:spPr>
        <p:txBody>
          <a:bodyPr wrap="square" rtlCol="0" anchor="ctr"/>
          <a:lstStyle/>
          <a:p>
            <a:pPr algn="ctr">
              <a:buNone/>
            </a:pPr>
            <a:r>
              <a:rPr lang="en-US" b="1" dirty="0">
                <a:solidFill>
                  <a:srgbClr val="333333"/>
                </a:solidFill>
                <a:latin typeface="Roboto" pitchFamily="34" charset="0"/>
                <a:ea typeface="Roboto" pitchFamily="34" charset="-122"/>
                <a:cs typeface="Roboto" pitchFamily="34" charset="-120"/>
              </a:rPr>
              <a:t>Adapt</a:t>
            </a:r>
            <a:endParaRPr lang="en-US" sz="324" dirty="0"/>
          </a:p>
        </p:txBody>
      </p:sp>
      <p:sp>
        <p:nvSpPr>
          <p:cNvPr id="15" name="Object 14"/>
          <p:cNvSpPr txBox="1"/>
          <p:nvPr/>
        </p:nvSpPr>
        <p:spPr>
          <a:xfrm>
            <a:off x="7294011" y="1229326"/>
            <a:ext cx="1832196" cy="277091"/>
          </a:xfrm>
          <a:prstGeom prst="rect">
            <a:avLst/>
          </a:prstGeom>
          <a:noFill/>
        </p:spPr>
        <p:txBody>
          <a:bodyPr wrap="square" rtlCol="0" anchor="ctr"/>
          <a:lstStyle/>
          <a:p>
            <a:pPr algn="ctr">
              <a:buNone/>
            </a:pPr>
            <a:r>
              <a:rPr lang="en-US" b="1" dirty="0">
                <a:solidFill>
                  <a:srgbClr val="333333"/>
                </a:solidFill>
                <a:latin typeface="Roboto" pitchFamily="34" charset="0"/>
                <a:ea typeface="Roboto" pitchFamily="34" charset="-122"/>
                <a:cs typeface="Roboto" pitchFamily="34" charset="-120"/>
              </a:rPr>
              <a:t>Treat</a:t>
            </a:r>
            <a:endParaRPr lang="en-US" sz="324" dirty="0"/>
          </a:p>
        </p:txBody>
      </p:sp>
      <p:sp>
        <p:nvSpPr>
          <p:cNvPr id="16" name="Object 15"/>
          <p:cNvSpPr txBox="1"/>
          <p:nvPr/>
        </p:nvSpPr>
        <p:spPr>
          <a:xfrm>
            <a:off x="228192" y="1433069"/>
            <a:ext cx="1470212" cy="733476"/>
          </a:xfrm>
          <a:prstGeom prst="rect">
            <a:avLst/>
          </a:prstGeom>
          <a:noFill/>
        </p:spPr>
        <p:txBody>
          <a:bodyPr wrap="square" rtlCol="0" anchor="ctr"/>
          <a:lstStyle/>
          <a:p>
            <a:pPr>
              <a:buNone/>
            </a:pPr>
            <a:r>
              <a:rPr lang="en-US" sz="1602" b="1" dirty="0">
                <a:solidFill>
                  <a:srgbClr val="333333"/>
                </a:solidFill>
                <a:latin typeface="Roboto Condensed" pitchFamily="34" charset="0"/>
                <a:ea typeface="Roboto Condensed" pitchFamily="34" charset="-122"/>
                <a:cs typeface="Roboto Condensed" pitchFamily="34" charset="-120"/>
              </a:rPr>
              <a:t>What are we trying to achieve?</a:t>
            </a:r>
            <a:endParaRPr lang="en-US" sz="324" dirty="0"/>
          </a:p>
        </p:txBody>
      </p:sp>
      <p:sp>
        <p:nvSpPr>
          <p:cNvPr id="17" name="Object 16"/>
          <p:cNvSpPr txBox="1"/>
          <p:nvPr/>
        </p:nvSpPr>
        <p:spPr>
          <a:xfrm>
            <a:off x="179294" y="2834823"/>
            <a:ext cx="1308711" cy="977968"/>
          </a:xfrm>
          <a:prstGeom prst="rect">
            <a:avLst/>
          </a:prstGeom>
          <a:noFill/>
        </p:spPr>
        <p:txBody>
          <a:bodyPr wrap="square" rtlCol="0" anchor="ctr"/>
          <a:lstStyle/>
          <a:p>
            <a:pPr>
              <a:lnSpc>
                <a:spcPts val="1926"/>
              </a:lnSpc>
            </a:pPr>
            <a:r>
              <a:rPr lang="en-US" sz="1602" dirty="0">
                <a:solidFill>
                  <a:srgbClr val="333333"/>
                </a:solidFill>
                <a:latin typeface="Roboto Condensed" pitchFamily="34" charset="0"/>
                <a:ea typeface="Roboto Condensed" pitchFamily="34" charset="-122"/>
                <a:cs typeface="Roboto Condensed" pitchFamily="34" charset="-120"/>
              </a:rPr>
              <a:t>Possible interventions for the </a:t>
            </a:r>
            <a:r>
              <a:rPr lang="en-US" sz="1602" b="1" dirty="0">
                <a:solidFill>
                  <a:srgbClr val="333333"/>
                </a:solidFill>
                <a:latin typeface="Roboto Condensed" pitchFamily="34" charset="0"/>
                <a:ea typeface="Roboto Condensed" pitchFamily="34" charset="-122"/>
                <a:cs typeface="Roboto Condensed" pitchFamily="34" charset="-120"/>
              </a:rPr>
              <a:t>short term</a:t>
            </a:r>
            <a:endParaRPr lang="en-US" sz="324" dirty="0"/>
          </a:p>
        </p:txBody>
      </p:sp>
      <p:sp>
        <p:nvSpPr>
          <p:cNvPr id="18" name="Object 17"/>
          <p:cNvSpPr txBox="1"/>
          <p:nvPr/>
        </p:nvSpPr>
        <p:spPr>
          <a:xfrm>
            <a:off x="143095" y="4606602"/>
            <a:ext cx="1381108" cy="977968"/>
          </a:xfrm>
          <a:prstGeom prst="rect">
            <a:avLst/>
          </a:prstGeom>
          <a:noFill/>
        </p:spPr>
        <p:txBody>
          <a:bodyPr wrap="square" rtlCol="0" anchor="ctr"/>
          <a:lstStyle/>
          <a:p>
            <a:pPr>
              <a:lnSpc>
                <a:spcPts val="1926"/>
              </a:lnSpc>
            </a:pPr>
            <a:r>
              <a:rPr lang="en-US" sz="1602" dirty="0">
                <a:solidFill>
                  <a:srgbClr val="333333"/>
                </a:solidFill>
                <a:latin typeface="Roboto Condensed" pitchFamily="34" charset="0"/>
                <a:ea typeface="Roboto Condensed" pitchFamily="34" charset="-122"/>
                <a:cs typeface="Roboto Condensed" pitchFamily="34" charset="-120"/>
              </a:rPr>
              <a:t>Possible interventions for the </a:t>
            </a:r>
            <a:r>
              <a:rPr lang="en-US" sz="1602" b="1" dirty="0">
                <a:solidFill>
                  <a:srgbClr val="333333"/>
                </a:solidFill>
                <a:latin typeface="Roboto Condensed" pitchFamily="34" charset="0"/>
                <a:ea typeface="Roboto Condensed" pitchFamily="34" charset="-122"/>
                <a:cs typeface="Roboto Condensed" pitchFamily="34" charset="-120"/>
              </a:rPr>
              <a:t>medium to long term</a:t>
            </a:r>
            <a:endParaRPr lang="en-US" sz="324" dirty="0"/>
          </a:p>
        </p:txBody>
      </p:sp>
      <p:sp>
        <p:nvSpPr>
          <p:cNvPr id="19" name="Object 18"/>
          <p:cNvSpPr txBox="1"/>
          <p:nvPr/>
        </p:nvSpPr>
        <p:spPr>
          <a:xfrm>
            <a:off x="1489791" y="1702010"/>
            <a:ext cx="1798782" cy="554182"/>
          </a:xfrm>
          <a:prstGeom prst="rect">
            <a:avLst/>
          </a:prstGeom>
          <a:noFill/>
        </p:spPr>
        <p:txBody>
          <a:bodyPr wrap="square" rtlCol="0" anchor="ctr"/>
          <a:lstStyle/>
          <a:p>
            <a:pPr algn="ctr">
              <a:buNone/>
            </a:pPr>
            <a:r>
              <a:rPr lang="en-US" sz="1224" b="1" dirty="0">
                <a:solidFill>
                  <a:srgbClr val="333333"/>
                </a:solidFill>
                <a:latin typeface="Roboto Condensed" pitchFamily="34" charset="0"/>
                <a:ea typeface="Roboto Condensed" pitchFamily="34" charset="-122"/>
                <a:cs typeface="Roboto Condensed" pitchFamily="34" charset="-120"/>
              </a:rPr>
              <a:t>Maximise disposable income </a:t>
            </a:r>
            <a:r>
              <a:rPr lang="en-US" sz="1224" dirty="0">
                <a:solidFill>
                  <a:srgbClr val="333333"/>
                </a:solidFill>
                <a:latin typeface="Roboto Condensed" pitchFamily="34" charset="0"/>
                <a:ea typeface="Roboto Condensed" pitchFamily="34" charset="-122"/>
                <a:cs typeface="Roboto Condensed" pitchFamily="34" charset="-120"/>
              </a:rPr>
              <a:t>(raise income and or reduce costs)</a:t>
            </a:r>
            <a:endParaRPr lang="en-US" sz="324" dirty="0"/>
          </a:p>
        </p:txBody>
      </p:sp>
      <p:sp>
        <p:nvSpPr>
          <p:cNvPr id="20" name="Object 19"/>
          <p:cNvSpPr txBox="1"/>
          <p:nvPr/>
        </p:nvSpPr>
        <p:spPr>
          <a:xfrm>
            <a:off x="3646298" y="1702010"/>
            <a:ext cx="1517548" cy="554182"/>
          </a:xfrm>
          <a:prstGeom prst="rect">
            <a:avLst/>
          </a:prstGeom>
          <a:noFill/>
        </p:spPr>
        <p:txBody>
          <a:bodyPr wrap="square" rtlCol="0" anchor="ctr"/>
          <a:lstStyle/>
          <a:p>
            <a:pPr algn="ctr">
              <a:buNone/>
            </a:pPr>
            <a:r>
              <a:rPr lang="en-US" sz="1224" b="1" dirty="0">
                <a:solidFill>
                  <a:srgbClr val="333333"/>
                </a:solidFill>
                <a:latin typeface="Roboto Condensed" pitchFamily="34" charset="0"/>
                <a:ea typeface="Roboto Condensed" pitchFamily="34" charset="-122"/>
                <a:cs typeface="Roboto Condensed" pitchFamily="34" charset="-120"/>
              </a:rPr>
              <a:t>Temporary support</a:t>
            </a:r>
            <a:r>
              <a:rPr lang="en-US" sz="1224" dirty="0">
                <a:solidFill>
                  <a:srgbClr val="333333"/>
                </a:solidFill>
                <a:latin typeface="Roboto Condensed" pitchFamily="34" charset="0"/>
                <a:ea typeface="Roboto Condensed" pitchFamily="34" charset="-122"/>
                <a:cs typeface="Roboto Condensed" pitchFamily="34" charset="-120"/>
              </a:rPr>
              <a:t> to reduce impact of specific events</a:t>
            </a:r>
            <a:endParaRPr lang="en-US" sz="324" dirty="0"/>
          </a:p>
        </p:txBody>
      </p:sp>
      <p:sp>
        <p:nvSpPr>
          <p:cNvPr id="21" name="Object 20"/>
          <p:cNvSpPr txBox="1"/>
          <p:nvPr/>
        </p:nvSpPr>
        <p:spPr>
          <a:xfrm>
            <a:off x="5455539" y="1702010"/>
            <a:ext cx="1837765" cy="554182"/>
          </a:xfrm>
          <a:prstGeom prst="rect">
            <a:avLst/>
          </a:prstGeom>
          <a:noFill/>
        </p:spPr>
        <p:txBody>
          <a:bodyPr wrap="square" rtlCol="0" anchor="ctr"/>
          <a:lstStyle/>
          <a:p>
            <a:pPr algn="ctr">
              <a:buNone/>
            </a:pPr>
            <a:r>
              <a:rPr lang="en-US" sz="1224" dirty="0">
                <a:solidFill>
                  <a:srgbClr val="333333"/>
                </a:solidFill>
                <a:latin typeface="Roboto Condensed" pitchFamily="34" charset="0"/>
                <a:ea typeface="Roboto Condensed" pitchFamily="34" charset="-122"/>
                <a:cs typeface="Roboto Condensed" pitchFamily="34" charset="-120"/>
              </a:rPr>
              <a:t>Develop </a:t>
            </a:r>
            <a:r>
              <a:rPr lang="en-US" sz="1224" b="1" dirty="0">
                <a:solidFill>
                  <a:srgbClr val="333333"/>
                </a:solidFill>
                <a:latin typeface="Roboto Condensed" pitchFamily="34" charset="0"/>
                <a:ea typeface="Roboto Condensed" pitchFamily="34" charset="-122"/>
                <a:cs typeface="Roboto Condensed" pitchFamily="34" charset="-120"/>
              </a:rPr>
              <a:t>individual and/or community responses, </a:t>
            </a:r>
            <a:r>
              <a:rPr lang="en-US" sz="1224" dirty="0">
                <a:solidFill>
                  <a:srgbClr val="333333"/>
                </a:solidFill>
                <a:latin typeface="Roboto Condensed" pitchFamily="34" charset="0"/>
                <a:ea typeface="Roboto Condensed" pitchFamily="34" charset="-122"/>
                <a:cs typeface="Roboto Condensed" pitchFamily="34" charset="-120"/>
              </a:rPr>
              <a:t>change behaviour</a:t>
            </a:r>
            <a:endParaRPr lang="en-US" sz="324" dirty="0"/>
          </a:p>
        </p:txBody>
      </p:sp>
      <p:sp>
        <p:nvSpPr>
          <p:cNvPr id="22" name="Object 21"/>
          <p:cNvSpPr txBox="1"/>
          <p:nvPr/>
        </p:nvSpPr>
        <p:spPr>
          <a:xfrm>
            <a:off x="7342909" y="1702011"/>
            <a:ext cx="1722254" cy="961668"/>
          </a:xfrm>
          <a:prstGeom prst="rect">
            <a:avLst/>
          </a:prstGeom>
          <a:noFill/>
        </p:spPr>
        <p:txBody>
          <a:bodyPr wrap="square" rtlCol="0" anchor="ctr"/>
          <a:lstStyle/>
          <a:p>
            <a:pPr algn="ctr">
              <a:buNone/>
            </a:pPr>
            <a:r>
              <a:rPr lang="en-US" sz="1224" b="1" dirty="0">
                <a:solidFill>
                  <a:srgbClr val="333333"/>
                </a:solidFill>
                <a:latin typeface="Roboto Condensed" pitchFamily="34" charset="0"/>
                <a:ea typeface="Roboto Condensed" pitchFamily="34" charset="-122"/>
                <a:cs typeface="Roboto Condensed" pitchFamily="34" charset="-120"/>
              </a:rPr>
              <a:t>Increase &amp; target health programmes</a:t>
            </a:r>
            <a:r>
              <a:rPr lang="en-US" sz="1224" dirty="0">
                <a:solidFill>
                  <a:srgbClr val="333333"/>
                </a:solidFill>
                <a:latin typeface="Roboto Condensed" pitchFamily="34" charset="0"/>
                <a:ea typeface="Roboto Condensed" pitchFamily="34" charset="-122"/>
                <a:cs typeface="Roboto Condensed" pitchFamily="34" charset="-120"/>
              </a:rPr>
              <a:t> to reduce impact - e.g. population level chronic stress
</a:t>
            </a:r>
            <a:endParaRPr lang="en-US" sz="324" dirty="0"/>
          </a:p>
        </p:txBody>
      </p:sp>
      <p:sp>
        <p:nvSpPr>
          <p:cNvPr id="23" name="Object 22"/>
          <p:cNvSpPr txBox="1"/>
          <p:nvPr/>
        </p:nvSpPr>
        <p:spPr>
          <a:xfrm>
            <a:off x="1442799" y="2639230"/>
            <a:ext cx="1952148" cy="1548449"/>
          </a:xfrm>
          <a:prstGeom prst="rect">
            <a:avLst/>
          </a:prstGeom>
          <a:noFill/>
        </p:spPr>
        <p:txBody>
          <a:bodyPr wrap="square" rtlCol="0" anchor="ctr"/>
          <a:lstStyle/>
          <a:p>
            <a:pPr marL="185166" lvl="2" indent="-61722">
              <a:buSzPct val="100000"/>
              <a:buFontTx/>
              <a:buChar char="•"/>
            </a:pPr>
            <a:r>
              <a:rPr lang="en-US" sz="954" dirty="0">
                <a:solidFill>
                  <a:srgbClr val="333333"/>
                </a:solidFill>
                <a:latin typeface="Roboto Condensed" pitchFamily="34" charset="0"/>
                <a:ea typeface="Roboto Condensed" pitchFamily="34" charset="-122"/>
                <a:cs typeface="Roboto Condensed" pitchFamily="34" charset="-120"/>
              </a:rPr>
              <a:t>Support to get people back into work</a:t>
            </a:r>
            <a:endParaRPr lang="en-US" sz="324" dirty="0"/>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Maximise welfare benefits, identify possible underclaiming of core benefits amongst older and disabled claimant group</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Reduce smoking levels and costs</a:t>
            </a:r>
          </a:p>
        </p:txBody>
      </p:sp>
      <p:sp>
        <p:nvSpPr>
          <p:cNvPr id="24" name="Object 23"/>
          <p:cNvSpPr txBox="1"/>
          <p:nvPr/>
        </p:nvSpPr>
        <p:spPr>
          <a:xfrm>
            <a:off x="1472877" y="4332309"/>
            <a:ext cx="2159679" cy="1548449"/>
          </a:xfrm>
          <a:prstGeom prst="rect">
            <a:avLst/>
          </a:prstGeom>
          <a:noFill/>
        </p:spPr>
        <p:txBody>
          <a:bodyPr wrap="square" rtlCol="0" anchor="ctr"/>
          <a:lstStyle/>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Public housing for rent at affordable levels</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Living wage employment by Anchor Institutions</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Improve education and skills, and pay levels amongst resident population</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Longer term investment in transport.</a:t>
            </a:r>
            <a:endParaRPr lang="en-US" sz="324" dirty="0"/>
          </a:p>
        </p:txBody>
      </p:sp>
      <p:sp>
        <p:nvSpPr>
          <p:cNvPr id="25" name="Object 24"/>
          <p:cNvSpPr txBox="1"/>
          <p:nvPr/>
        </p:nvSpPr>
        <p:spPr>
          <a:xfrm>
            <a:off x="3508404" y="2433422"/>
            <a:ext cx="2074447" cy="1695144"/>
          </a:xfrm>
          <a:prstGeom prst="rect">
            <a:avLst/>
          </a:prstGeom>
          <a:noFill/>
        </p:spPr>
        <p:txBody>
          <a:bodyPr wrap="square" rtlCol="0" anchor="ctr"/>
          <a:lstStyle/>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 Localised short / medium subsidy</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 Reduce school associated costs (uniform, meals, transport)</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 Reduce period poverty</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 Short term emergency loans and grants</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Improve speed of new claimant applications and payments</a:t>
            </a:r>
            <a:endParaRPr lang="en-US" sz="324" dirty="0"/>
          </a:p>
        </p:txBody>
      </p:sp>
      <p:sp>
        <p:nvSpPr>
          <p:cNvPr id="26" name="Object 25"/>
          <p:cNvSpPr txBox="1"/>
          <p:nvPr/>
        </p:nvSpPr>
        <p:spPr>
          <a:xfrm>
            <a:off x="3585883" y="4183183"/>
            <a:ext cx="2074447" cy="961668"/>
          </a:xfrm>
          <a:prstGeom prst="rect">
            <a:avLst/>
          </a:prstGeom>
          <a:noFill/>
        </p:spPr>
        <p:txBody>
          <a:bodyPr wrap="square" rtlCol="0" anchor="ctr"/>
          <a:lstStyle/>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Move - reduce costs, realise asset wealth (such as downsizing)</a:t>
            </a:r>
            <a:endParaRPr lang="en-US" sz="324" dirty="0"/>
          </a:p>
        </p:txBody>
      </p:sp>
      <p:sp>
        <p:nvSpPr>
          <p:cNvPr id="27" name="Object 26"/>
          <p:cNvSpPr txBox="1"/>
          <p:nvPr/>
        </p:nvSpPr>
        <p:spPr>
          <a:xfrm>
            <a:off x="5511445" y="4104117"/>
            <a:ext cx="1821658" cy="1401754"/>
          </a:xfrm>
          <a:prstGeom prst="rect">
            <a:avLst/>
          </a:prstGeom>
          <a:noFill/>
        </p:spPr>
        <p:txBody>
          <a:bodyPr wrap="square" rtlCol="0" anchor="ctr"/>
          <a:lstStyle/>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(with mitigate) shift to cheaper fuel options.</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Shift in patterns of work to reduce costs</a:t>
            </a:r>
            <a:endParaRPr lang="en-US" sz="324" dirty="0"/>
          </a:p>
        </p:txBody>
      </p:sp>
      <p:sp>
        <p:nvSpPr>
          <p:cNvPr id="28" name="Object 27"/>
          <p:cNvSpPr txBox="1"/>
          <p:nvPr/>
        </p:nvSpPr>
        <p:spPr>
          <a:xfrm>
            <a:off x="5441888" y="2533683"/>
            <a:ext cx="1934018" cy="1760342"/>
          </a:xfrm>
          <a:prstGeom prst="rect">
            <a:avLst/>
          </a:prstGeom>
          <a:noFill/>
        </p:spPr>
        <p:txBody>
          <a:bodyPr wrap="square" rtlCol="0" anchor="ctr"/>
          <a:lstStyle/>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 Increase advice and guidance, access to financial services and products (e.g. credit unions)</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 Community approaches to sharing / renting goods. </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 Bulk buying of goods which reduce costs (microwaves, electric blankets)</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 Quality of food (move to nutrition focus) </a:t>
            </a:r>
            <a:endParaRPr lang="en-US" sz="324" dirty="0"/>
          </a:p>
        </p:txBody>
      </p:sp>
      <p:sp>
        <p:nvSpPr>
          <p:cNvPr id="29" name="Object 28"/>
          <p:cNvSpPr txBox="1"/>
          <p:nvPr/>
        </p:nvSpPr>
        <p:spPr>
          <a:xfrm>
            <a:off x="7375906" y="2650188"/>
            <a:ext cx="1738863" cy="1162603"/>
          </a:xfrm>
          <a:prstGeom prst="rect">
            <a:avLst/>
          </a:prstGeom>
          <a:noFill/>
        </p:spPr>
        <p:txBody>
          <a:bodyPr wrap="square" rtlCol="0" anchor="t"/>
          <a:lstStyle/>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Increase awareness of symptoms of chronic stress and population level messages</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Expansion of Diabetes Prevention Programmes</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Smoking reduction</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HEAs of healthcare provision</a:t>
            </a:r>
            <a:endParaRPr lang="en-US" sz="324" dirty="0"/>
          </a:p>
        </p:txBody>
      </p:sp>
      <p:sp>
        <p:nvSpPr>
          <p:cNvPr id="30" name="Object 29"/>
          <p:cNvSpPr txBox="1"/>
          <p:nvPr/>
        </p:nvSpPr>
        <p:spPr>
          <a:xfrm>
            <a:off x="7375906" y="4442387"/>
            <a:ext cx="1582371" cy="1695144"/>
          </a:xfrm>
          <a:prstGeom prst="rect">
            <a:avLst/>
          </a:prstGeom>
          <a:noFill/>
        </p:spPr>
        <p:txBody>
          <a:bodyPr wrap="square" rtlCol="0" anchor="t"/>
          <a:lstStyle/>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Smokefree West Sussex </a:t>
            </a:r>
          </a:p>
          <a:p>
            <a:pPr marL="185166" lvl="2" indent="-61722">
              <a:buSzPct val="100000"/>
              <a:buChar char="•"/>
            </a:pPr>
            <a:r>
              <a:rPr lang="en-US" sz="954" dirty="0">
                <a:solidFill>
                  <a:srgbClr val="333333"/>
                </a:solidFill>
                <a:latin typeface="Roboto Condensed" pitchFamily="34" charset="0"/>
                <a:ea typeface="Roboto Condensed" pitchFamily="34" charset="-122"/>
                <a:cs typeface="Roboto Condensed" pitchFamily="34" charset="-120"/>
              </a:rPr>
              <a:t>Increase investment into activity and neighbourhoods, Local Plan </a:t>
            </a:r>
            <a:endParaRPr lang="en-US" sz="324" dirty="0"/>
          </a:p>
        </p:txBody>
      </p:sp>
      <p:sp>
        <p:nvSpPr>
          <p:cNvPr id="2" name="TextBox 1">
            <a:extLst>
              <a:ext uri="{FF2B5EF4-FFF2-40B4-BE49-F238E27FC236}">
                <a16:creationId xmlns:a16="http://schemas.microsoft.com/office/drawing/2014/main" id="{67C2A508-4B94-C129-FE77-7ACD40E536C3}"/>
              </a:ext>
            </a:extLst>
          </p:cNvPr>
          <p:cNvSpPr txBox="1"/>
          <p:nvPr/>
        </p:nvSpPr>
        <p:spPr>
          <a:xfrm>
            <a:off x="169344" y="6311454"/>
            <a:ext cx="8669483" cy="369332"/>
          </a:xfrm>
          <a:prstGeom prst="rect">
            <a:avLst/>
          </a:prstGeom>
          <a:noFill/>
        </p:spPr>
        <p:txBody>
          <a:bodyPr wrap="square" rtlCol="0">
            <a:spAutoFit/>
          </a:bodyPr>
          <a:lstStyle/>
          <a:p>
            <a:r>
              <a:rPr lang="en-GB" b="1" dirty="0"/>
              <a:t>Understanding background context……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5B382-E210-4F3C-BBA6-CCA6B58E7EA3}"/>
              </a:ext>
            </a:extLst>
          </p:cNvPr>
          <p:cNvSpPr>
            <a:spLocks noGrp="1"/>
          </p:cNvSpPr>
          <p:nvPr>
            <p:ph type="ctrTitle"/>
          </p:nvPr>
        </p:nvSpPr>
        <p:spPr>
          <a:xfrm>
            <a:off x="1042165" y="144934"/>
            <a:ext cx="7616378" cy="943624"/>
          </a:xfrm>
        </p:spPr>
        <p:txBody>
          <a:bodyPr>
            <a:noAutofit/>
          </a:bodyPr>
          <a:lstStyle/>
          <a:p>
            <a:pPr algn="l"/>
            <a:r>
              <a:rPr lang="en-GB" sz="2800" b="1" dirty="0">
                <a:latin typeface="+mn-lt"/>
              </a:rPr>
              <a:t>Example – Building Blocks for Health – </a:t>
            </a:r>
            <a:br>
              <a:rPr lang="en-GB" sz="2800" b="1" dirty="0">
                <a:latin typeface="+mn-lt"/>
              </a:rPr>
            </a:br>
            <a:r>
              <a:rPr lang="en-GB" sz="2400" dirty="0">
                <a:solidFill>
                  <a:srgbClr val="FF0000"/>
                </a:solidFill>
              </a:rPr>
              <a:t>focus on income (and disposable income)</a:t>
            </a:r>
            <a:endParaRPr lang="en-GB" sz="2400" b="1" dirty="0">
              <a:solidFill>
                <a:srgbClr val="FF0000"/>
              </a:solidFill>
            </a:endParaRPr>
          </a:p>
        </p:txBody>
      </p:sp>
      <p:pic>
        <p:nvPicPr>
          <p:cNvPr id="3" name="Graphic 2" descr="Building Brick Wall with solid fill">
            <a:extLst>
              <a:ext uri="{FF2B5EF4-FFF2-40B4-BE49-F238E27FC236}">
                <a16:creationId xmlns:a16="http://schemas.microsoft.com/office/drawing/2014/main" id="{412E191B-49A8-4546-B830-D0630CB1AC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3255" y="149399"/>
            <a:ext cx="858910" cy="858910"/>
          </a:xfrm>
          <a:prstGeom prst="rect">
            <a:avLst/>
          </a:prstGeom>
        </p:spPr>
      </p:pic>
      <p:grpSp>
        <p:nvGrpSpPr>
          <p:cNvPr id="16" name="Group 15">
            <a:extLst>
              <a:ext uri="{FF2B5EF4-FFF2-40B4-BE49-F238E27FC236}">
                <a16:creationId xmlns:a16="http://schemas.microsoft.com/office/drawing/2014/main" id="{D3C612E4-C72A-3524-D547-19E64EE4001A}"/>
              </a:ext>
            </a:extLst>
          </p:cNvPr>
          <p:cNvGrpSpPr/>
          <p:nvPr/>
        </p:nvGrpSpPr>
        <p:grpSpPr>
          <a:xfrm>
            <a:off x="377635" y="1008309"/>
            <a:ext cx="8566673" cy="4408140"/>
            <a:chOff x="356362" y="1464444"/>
            <a:chExt cx="8566673" cy="4408140"/>
          </a:xfrm>
        </p:grpSpPr>
        <p:sp>
          <p:nvSpPr>
            <p:cNvPr id="5" name="TextBox 4">
              <a:extLst>
                <a:ext uri="{FF2B5EF4-FFF2-40B4-BE49-F238E27FC236}">
                  <a16:creationId xmlns:a16="http://schemas.microsoft.com/office/drawing/2014/main" id="{356C6E61-BF99-4A80-97D9-EC85621E0EE7}"/>
                </a:ext>
              </a:extLst>
            </p:cNvPr>
            <p:cNvSpPr txBox="1"/>
            <p:nvPr/>
          </p:nvSpPr>
          <p:spPr>
            <a:xfrm>
              <a:off x="356365" y="2595482"/>
              <a:ext cx="3488432" cy="300082"/>
            </a:xfrm>
            <a:prstGeom prst="rect">
              <a:avLst/>
            </a:prstGeom>
            <a:solidFill>
              <a:srgbClr val="FF0000"/>
            </a:solidFill>
          </p:spPr>
          <p:txBody>
            <a:bodyPr wrap="square" rtlCol="0">
              <a:spAutoFit/>
            </a:bodyPr>
            <a:lstStyle/>
            <a:p>
              <a:r>
                <a:rPr lang="en-GB" sz="1350" dirty="0">
                  <a:solidFill>
                    <a:schemeClr val="bg1"/>
                  </a:solidFill>
                </a:rPr>
                <a:t>Income</a:t>
              </a:r>
            </a:p>
          </p:txBody>
        </p:sp>
        <p:sp>
          <p:nvSpPr>
            <p:cNvPr id="6" name="TextBox 5">
              <a:extLst>
                <a:ext uri="{FF2B5EF4-FFF2-40B4-BE49-F238E27FC236}">
                  <a16:creationId xmlns:a16="http://schemas.microsoft.com/office/drawing/2014/main" id="{9EA9D7AB-6A81-4E1C-BF15-B2DFE7ADC152}"/>
                </a:ext>
              </a:extLst>
            </p:cNvPr>
            <p:cNvSpPr txBox="1"/>
            <p:nvPr/>
          </p:nvSpPr>
          <p:spPr>
            <a:xfrm>
              <a:off x="356365" y="2294080"/>
              <a:ext cx="2958491" cy="300082"/>
            </a:xfrm>
            <a:prstGeom prst="rect">
              <a:avLst/>
            </a:prstGeom>
            <a:solidFill>
              <a:schemeClr val="tx1"/>
            </a:solidFill>
          </p:spPr>
          <p:txBody>
            <a:bodyPr wrap="square" rtlCol="0">
              <a:spAutoFit/>
            </a:bodyPr>
            <a:lstStyle/>
            <a:p>
              <a:r>
                <a:rPr lang="en-GB" sz="1350" dirty="0">
                  <a:solidFill>
                    <a:schemeClr val="bg1"/>
                  </a:solidFill>
                </a:rPr>
                <a:t>Housing</a:t>
              </a:r>
            </a:p>
          </p:txBody>
        </p:sp>
        <p:sp>
          <p:nvSpPr>
            <p:cNvPr id="7" name="TextBox 6">
              <a:extLst>
                <a:ext uri="{FF2B5EF4-FFF2-40B4-BE49-F238E27FC236}">
                  <a16:creationId xmlns:a16="http://schemas.microsoft.com/office/drawing/2014/main" id="{496A75EB-2B6D-4433-BA20-2E22E221B3A9}"/>
                </a:ext>
              </a:extLst>
            </p:cNvPr>
            <p:cNvSpPr txBox="1"/>
            <p:nvPr/>
          </p:nvSpPr>
          <p:spPr>
            <a:xfrm>
              <a:off x="356367" y="1979538"/>
              <a:ext cx="2958490" cy="300082"/>
            </a:xfrm>
            <a:prstGeom prst="rect">
              <a:avLst/>
            </a:prstGeom>
            <a:solidFill>
              <a:schemeClr val="tx1"/>
            </a:solidFill>
          </p:spPr>
          <p:txBody>
            <a:bodyPr wrap="square" rtlCol="0">
              <a:spAutoFit/>
            </a:bodyPr>
            <a:lstStyle/>
            <a:p>
              <a:r>
                <a:rPr lang="en-GB" sz="1350" dirty="0">
                  <a:solidFill>
                    <a:schemeClr val="bg1"/>
                  </a:solidFill>
                </a:rPr>
                <a:t>Food and water</a:t>
              </a:r>
            </a:p>
          </p:txBody>
        </p:sp>
        <p:sp>
          <p:nvSpPr>
            <p:cNvPr id="8" name="TextBox 7">
              <a:extLst>
                <a:ext uri="{FF2B5EF4-FFF2-40B4-BE49-F238E27FC236}">
                  <a16:creationId xmlns:a16="http://schemas.microsoft.com/office/drawing/2014/main" id="{AB6684B5-3616-40AF-AB92-49EDED1BCB62}"/>
                </a:ext>
              </a:extLst>
            </p:cNvPr>
            <p:cNvSpPr txBox="1"/>
            <p:nvPr/>
          </p:nvSpPr>
          <p:spPr>
            <a:xfrm>
              <a:off x="356365" y="3237708"/>
              <a:ext cx="2958491" cy="300082"/>
            </a:xfrm>
            <a:prstGeom prst="rect">
              <a:avLst/>
            </a:prstGeom>
            <a:solidFill>
              <a:schemeClr val="tx1"/>
            </a:solidFill>
          </p:spPr>
          <p:txBody>
            <a:bodyPr wrap="square" rtlCol="0">
              <a:spAutoFit/>
            </a:bodyPr>
            <a:lstStyle/>
            <a:p>
              <a:r>
                <a:rPr lang="en-GB" sz="1350" dirty="0">
                  <a:solidFill>
                    <a:schemeClr val="bg1"/>
                  </a:solidFill>
                </a:rPr>
                <a:t>Transport</a:t>
              </a:r>
            </a:p>
          </p:txBody>
        </p:sp>
        <p:sp>
          <p:nvSpPr>
            <p:cNvPr id="9" name="TextBox 8">
              <a:extLst>
                <a:ext uri="{FF2B5EF4-FFF2-40B4-BE49-F238E27FC236}">
                  <a16:creationId xmlns:a16="http://schemas.microsoft.com/office/drawing/2014/main" id="{DFF916F7-6DDC-45D2-8DB7-2BB7DF830E2D}"/>
                </a:ext>
              </a:extLst>
            </p:cNvPr>
            <p:cNvSpPr txBox="1"/>
            <p:nvPr/>
          </p:nvSpPr>
          <p:spPr>
            <a:xfrm>
              <a:off x="356366" y="3552250"/>
              <a:ext cx="2958492" cy="300082"/>
            </a:xfrm>
            <a:prstGeom prst="rect">
              <a:avLst/>
            </a:prstGeom>
            <a:solidFill>
              <a:schemeClr val="tx1"/>
            </a:solidFill>
          </p:spPr>
          <p:txBody>
            <a:bodyPr wrap="square" rtlCol="0">
              <a:spAutoFit/>
            </a:bodyPr>
            <a:lstStyle/>
            <a:p>
              <a:r>
                <a:rPr lang="en-GB" sz="1350" dirty="0">
                  <a:solidFill>
                    <a:schemeClr val="bg1"/>
                  </a:solidFill>
                </a:rPr>
                <a:t>Education</a:t>
              </a:r>
            </a:p>
          </p:txBody>
        </p:sp>
        <p:sp>
          <p:nvSpPr>
            <p:cNvPr id="10" name="TextBox 9">
              <a:extLst>
                <a:ext uri="{FF2B5EF4-FFF2-40B4-BE49-F238E27FC236}">
                  <a16:creationId xmlns:a16="http://schemas.microsoft.com/office/drawing/2014/main" id="{06FE8250-0C10-4F73-8898-51C8FAA990CB}"/>
                </a:ext>
              </a:extLst>
            </p:cNvPr>
            <p:cNvSpPr txBox="1"/>
            <p:nvPr/>
          </p:nvSpPr>
          <p:spPr>
            <a:xfrm>
              <a:off x="356365" y="2923165"/>
              <a:ext cx="2958491" cy="300082"/>
            </a:xfrm>
            <a:prstGeom prst="rect">
              <a:avLst/>
            </a:prstGeom>
            <a:solidFill>
              <a:schemeClr val="tx1"/>
            </a:solidFill>
          </p:spPr>
          <p:txBody>
            <a:bodyPr wrap="square" rtlCol="0">
              <a:spAutoFit/>
            </a:bodyPr>
            <a:lstStyle/>
            <a:p>
              <a:r>
                <a:rPr lang="en-GB" sz="1350" dirty="0">
                  <a:solidFill>
                    <a:schemeClr val="bg1"/>
                  </a:solidFill>
                </a:rPr>
                <a:t>Employment</a:t>
              </a:r>
            </a:p>
          </p:txBody>
        </p:sp>
        <p:sp>
          <p:nvSpPr>
            <p:cNvPr id="11" name="TextBox 10">
              <a:extLst>
                <a:ext uri="{FF2B5EF4-FFF2-40B4-BE49-F238E27FC236}">
                  <a16:creationId xmlns:a16="http://schemas.microsoft.com/office/drawing/2014/main" id="{55530130-1062-4469-BC61-64873F3090FB}"/>
                </a:ext>
              </a:extLst>
            </p:cNvPr>
            <p:cNvSpPr txBox="1"/>
            <p:nvPr/>
          </p:nvSpPr>
          <p:spPr>
            <a:xfrm>
              <a:off x="356366" y="3866793"/>
              <a:ext cx="2958493" cy="300082"/>
            </a:xfrm>
            <a:prstGeom prst="rect">
              <a:avLst/>
            </a:prstGeom>
            <a:solidFill>
              <a:schemeClr val="tx1"/>
            </a:solidFill>
          </p:spPr>
          <p:txBody>
            <a:bodyPr wrap="square" rtlCol="0">
              <a:spAutoFit/>
            </a:bodyPr>
            <a:lstStyle/>
            <a:p>
              <a:r>
                <a:rPr lang="en-GB" sz="1350" dirty="0">
                  <a:solidFill>
                    <a:schemeClr val="bg1"/>
                  </a:solidFill>
                </a:rPr>
                <a:t>Family and social networks</a:t>
              </a:r>
            </a:p>
          </p:txBody>
        </p:sp>
        <p:sp>
          <p:nvSpPr>
            <p:cNvPr id="12" name="TextBox 11">
              <a:extLst>
                <a:ext uri="{FF2B5EF4-FFF2-40B4-BE49-F238E27FC236}">
                  <a16:creationId xmlns:a16="http://schemas.microsoft.com/office/drawing/2014/main" id="{80BD308E-B181-4CF3-BE8C-9BB4121FEBD6}"/>
                </a:ext>
              </a:extLst>
            </p:cNvPr>
            <p:cNvSpPr txBox="1"/>
            <p:nvPr/>
          </p:nvSpPr>
          <p:spPr>
            <a:xfrm>
              <a:off x="356365" y="4495878"/>
              <a:ext cx="2958494" cy="300082"/>
            </a:xfrm>
            <a:prstGeom prst="rect">
              <a:avLst/>
            </a:prstGeom>
            <a:solidFill>
              <a:schemeClr val="tx1"/>
            </a:solidFill>
          </p:spPr>
          <p:txBody>
            <a:bodyPr wrap="square" rtlCol="0">
              <a:spAutoFit/>
            </a:bodyPr>
            <a:lstStyle/>
            <a:p>
              <a:r>
                <a:rPr lang="en-GB" sz="1350" dirty="0">
                  <a:solidFill>
                    <a:schemeClr val="bg1"/>
                  </a:solidFill>
                </a:rPr>
                <a:t>Leisure, creativity </a:t>
              </a:r>
            </a:p>
          </p:txBody>
        </p:sp>
        <p:sp>
          <p:nvSpPr>
            <p:cNvPr id="13" name="TextBox 12">
              <a:extLst>
                <a:ext uri="{FF2B5EF4-FFF2-40B4-BE49-F238E27FC236}">
                  <a16:creationId xmlns:a16="http://schemas.microsoft.com/office/drawing/2014/main" id="{796CB5B3-335A-431B-92D0-19E7C3512C0F}"/>
                </a:ext>
              </a:extLst>
            </p:cNvPr>
            <p:cNvSpPr txBox="1"/>
            <p:nvPr/>
          </p:nvSpPr>
          <p:spPr>
            <a:xfrm>
              <a:off x="356366" y="4181335"/>
              <a:ext cx="2958494" cy="300082"/>
            </a:xfrm>
            <a:prstGeom prst="rect">
              <a:avLst/>
            </a:prstGeom>
            <a:solidFill>
              <a:schemeClr val="tx1"/>
            </a:solidFill>
          </p:spPr>
          <p:txBody>
            <a:bodyPr wrap="square" rtlCol="0">
              <a:spAutoFit/>
            </a:bodyPr>
            <a:lstStyle/>
            <a:p>
              <a:r>
                <a:rPr lang="en-GB" sz="1350" dirty="0">
                  <a:solidFill>
                    <a:schemeClr val="bg1"/>
                  </a:solidFill>
                </a:rPr>
                <a:t>Free from discrimination and prejudice</a:t>
              </a:r>
            </a:p>
          </p:txBody>
        </p:sp>
        <p:sp>
          <p:nvSpPr>
            <p:cNvPr id="14" name="TextBox 13">
              <a:extLst>
                <a:ext uri="{FF2B5EF4-FFF2-40B4-BE49-F238E27FC236}">
                  <a16:creationId xmlns:a16="http://schemas.microsoft.com/office/drawing/2014/main" id="{C75AED12-CEE5-4BA2-AD8A-77299DB77344}"/>
                </a:ext>
              </a:extLst>
            </p:cNvPr>
            <p:cNvSpPr txBox="1"/>
            <p:nvPr/>
          </p:nvSpPr>
          <p:spPr>
            <a:xfrm>
              <a:off x="356362" y="5332711"/>
              <a:ext cx="2958494" cy="300082"/>
            </a:xfrm>
            <a:prstGeom prst="rect">
              <a:avLst/>
            </a:prstGeom>
            <a:solidFill>
              <a:schemeClr val="tx1"/>
            </a:solidFill>
          </p:spPr>
          <p:txBody>
            <a:bodyPr wrap="square" rtlCol="0">
              <a:spAutoFit/>
            </a:bodyPr>
            <a:lstStyle/>
            <a:p>
              <a:r>
                <a:rPr lang="en-GB" sz="1350" dirty="0">
                  <a:solidFill>
                    <a:schemeClr val="bg1"/>
                  </a:solidFill>
                </a:rPr>
                <a:t>Health care services</a:t>
              </a:r>
            </a:p>
          </p:txBody>
        </p:sp>
        <p:sp>
          <p:nvSpPr>
            <p:cNvPr id="15" name="TextBox 14">
              <a:extLst>
                <a:ext uri="{FF2B5EF4-FFF2-40B4-BE49-F238E27FC236}">
                  <a16:creationId xmlns:a16="http://schemas.microsoft.com/office/drawing/2014/main" id="{71760FD9-257E-4A0D-B024-5A7FECE3FCD0}"/>
                </a:ext>
              </a:extLst>
            </p:cNvPr>
            <p:cNvSpPr txBox="1"/>
            <p:nvPr/>
          </p:nvSpPr>
          <p:spPr>
            <a:xfrm>
              <a:off x="356367" y="4810420"/>
              <a:ext cx="2958494" cy="507831"/>
            </a:xfrm>
            <a:prstGeom prst="rect">
              <a:avLst/>
            </a:prstGeom>
            <a:solidFill>
              <a:schemeClr val="tx1"/>
            </a:solidFill>
          </p:spPr>
          <p:txBody>
            <a:bodyPr wrap="square" rtlCol="0">
              <a:spAutoFit/>
            </a:bodyPr>
            <a:lstStyle/>
            <a:p>
              <a:r>
                <a:rPr lang="en-GB" sz="1350" dirty="0">
                  <a:solidFill>
                    <a:schemeClr val="bg1"/>
                  </a:solidFill>
                </a:rPr>
                <a:t>Social capital - bonding, bridging, linking</a:t>
              </a:r>
            </a:p>
          </p:txBody>
        </p:sp>
        <p:sp>
          <p:nvSpPr>
            <p:cNvPr id="17" name="TextBox 16">
              <a:extLst>
                <a:ext uri="{FF2B5EF4-FFF2-40B4-BE49-F238E27FC236}">
                  <a16:creationId xmlns:a16="http://schemas.microsoft.com/office/drawing/2014/main" id="{12FDE740-4C34-4A4D-98C7-B88534D7F30D}"/>
                </a:ext>
              </a:extLst>
            </p:cNvPr>
            <p:cNvSpPr txBox="1"/>
            <p:nvPr/>
          </p:nvSpPr>
          <p:spPr>
            <a:xfrm>
              <a:off x="4073708" y="1979538"/>
              <a:ext cx="2314260" cy="923330"/>
            </a:xfrm>
            <a:prstGeom prst="rect">
              <a:avLst/>
            </a:prstGeom>
            <a:solidFill>
              <a:srgbClr val="FF0000"/>
            </a:solidFill>
          </p:spPr>
          <p:txBody>
            <a:bodyPr wrap="square" rtlCol="0">
              <a:spAutoFit/>
            </a:bodyPr>
            <a:lstStyle/>
            <a:p>
              <a:r>
                <a:rPr lang="en-GB" sz="1350" b="1" dirty="0">
                  <a:solidFill>
                    <a:schemeClr val="bg1"/>
                  </a:solidFill>
                </a:rPr>
                <a:t>Struggling to keep up</a:t>
              </a:r>
              <a:r>
                <a:rPr lang="en-GB" sz="1350" dirty="0">
                  <a:solidFill>
                    <a:schemeClr val="bg1"/>
                  </a:solidFill>
                </a:rPr>
                <a:t>….the just managing, keeping your head above water, perhaps room to to adapt spending</a:t>
              </a:r>
            </a:p>
          </p:txBody>
        </p:sp>
        <p:sp>
          <p:nvSpPr>
            <p:cNvPr id="18" name="TextBox 17">
              <a:extLst>
                <a:ext uri="{FF2B5EF4-FFF2-40B4-BE49-F238E27FC236}">
                  <a16:creationId xmlns:a16="http://schemas.microsoft.com/office/drawing/2014/main" id="{65635E78-728A-4AEC-9763-12C2622D5764}"/>
                </a:ext>
              </a:extLst>
            </p:cNvPr>
            <p:cNvSpPr txBox="1"/>
            <p:nvPr/>
          </p:nvSpPr>
          <p:spPr>
            <a:xfrm>
              <a:off x="4073708" y="2967495"/>
              <a:ext cx="2314260" cy="1131079"/>
            </a:xfrm>
            <a:prstGeom prst="rect">
              <a:avLst/>
            </a:prstGeom>
            <a:solidFill>
              <a:srgbClr val="FF0000"/>
            </a:solidFill>
          </p:spPr>
          <p:txBody>
            <a:bodyPr wrap="square" rtlCol="0">
              <a:spAutoFit/>
            </a:bodyPr>
            <a:lstStyle/>
            <a:p>
              <a:r>
                <a:rPr lang="en-GB" sz="1350" b="1" dirty="0">
                  <a:solidFill>
                    <a:schemeClr val="bg1"/>
                  </a:solidFill>
                </a:rPr>
                <a:t>Catastrophic events… </a:t>
              </a:r>
              <a:r>
                <a:rPr lang="en-GB" sz="1350" dirty="0">
                  <a:solidFill>
                    <a:schemeClr val="bg1"/>
                  </a:solidFill>
                </a:rPr>
                <a:t>and reducing in value from car or boiler breaking down, to needing a dentist to buying new shoes.</a:t>
              </a:r>
            </a:p>
          </p:txBody>
        </p:sp>
        <p:sp>
          <p:nvSpPr>
            <p:cNvPr id="19" name="TextBox 18">
              <a:extLst>
                <a:ext uri="{FF2B5EF4-FFF2-40B4-BE49-F238E27FC236}">
                  <a16:creationId xmlns:a16="http://schemas.microsoft.com/office/drawing/2014/main" id="{439F175D-A976-4BA1-A4E1-E6F99FEE32C4}"/>
                </a:ext>
              </a:extLst>
            </p:cNvPr>
            <p:cNvSpPr txBox="1"/>
            <p:nvPr/>
          </p:nvSpPr>
          <p:spPr>
            <a:xfrm>
              <a:off x="4073709" y="4118258"/>
              <a:ext cx="2314261" cy="1754326"/>
            </a:xfrm>
            <a:prstGeom prst="rect">
              <a:avLst/>
            </a:prstGeom>
            <a:solidFill>
              <a:srgbClr val="FF0000"/>
            </a:solidFill>
          </p:spPr>
          <p:txBody>
            <a:bodyPr wrap="square" rtlCol="0">
              <a:spAutoFit/>
            </a:bodyPr>
            <a:lstStyle/>
            <a:p>
              <a:r>
                <a:rPr lang="en-GB" sz="1350" b="1" dirty="0">
                  <a:solidFill>
                    <a:schemeClr val="bg1"/>
                  </a:solidFill>
                </a:rPr>
                <a:t>Increasing Debt (and negative incomes)….</a:t>
              </a:r>
              <a:r>
                <a:rPr lang="en-GB" sz="1350" dirty="0">
                  <a:solidFill>
                    <a:schemeClr val="bg1"/>
                  </a:solidFill>
                </a:rPr>
                <a:t>increasing number of people may not have income to meet basic building blocks (food, water housing, fuel) – root cause problem lack of money, little ability to adapt</a:t>
              </a:r>
            </a:p>
          </p:txBody>
        </p:sp>
        <p:sp>
          <p:nvSpPr>
            <p:cNvPr id="20" name="TextBox 19">
              <a:extLst>
                <a:ext uri="{FF2B5EF4-FFF2-40B4-BE49-F238E27FC236}">
                  <a16:creationId xmlns:a16="http://schemas.microsoft.com/office/drawing/2014/main" id="{8741C5C0-CBF6-43FD-8CFC-59DA52BA9A07}"/>
                </a:ext>
              </a:extLst>
            </p:cNvPr>
            <p:cNvSpPr txBox="1"/>
            <p:nvPr/>
          </p:nvSpPr>
          <p:spPr>
            <a:xfrm>
              <a:off x="4026793" y="1464444"/>
              <a:ext cx="2408093" cy="523220"/>
            </a:xfrm>
            <a:prstGeom prst="rect">
              <a:avLst/>
            </a:prstGeom>
            <a:noFill/>
          </p:spPr>
          <p:txBody>
            <a:bodyPr wrap="square" rtlCol="0">
              <a:spAutoFit/>
            </a:bodyPr>
            <a:lstStyle/>
            <a:p>
              <a:r>
                <a:rPr lang="en-GB" sz="1400" b="1" dirty="0"/>
                <a:t>Increasing number of people affected by one or more….</a:t>
              </a:r>
            </a:p>
          </p:txBody>
        </p:sp>
        <p:sp>
          <p:nvSpPr>
            <p:cNvPr id="21" name="TextBox 20">
              <a:extLst>
                <a:ext uri="{FF2B5EF4-FFF2-40B4-BE49-F238E27FC236}">
                  <a16:creationId xmlns:a16="http://schemas.microsoft.com/office/drawing/2014/main" id="{5ABD98A9-F277-476D-9CF4-ED02DD111E98}"/>
                </a:ext>
              </a:extLst>
            </p:cNvPr>
            <p:cNvSpPr txBox="1"/>
            <p:nvPr/>
          </p:nvSpPr>
          <p:spPr>
            <a:xfrm>
              <a:off x="6577445" y="3117756"/>
              <a:ext cx="2173981" cy="1131079"/>
            </a:xfrm>
            <a:prstGeom prst="rect">
              <a:avLst/>
            </a:prstGeom>
            <a:solidFill>
              <a:schemeClr val="accent2">
                <a:lumMod val="75000"/>
              </a:schemeClr>
            </a:solidFill>
          </p:spPr>
          <p:txBody>
            <a:bodyPr wrap="square" rtlCol="0">
              <a:spAutoFit/>
            </a:bodyPr>
            <a:lstStyle/>
            <a:p>
              <a:r>
                <a:rPr lang="en-GB" sz="1350" dirty="0">
                  <a:solidFill>
                    <a:schemeClr val="bg1"/>
                  </a:solidFill>
                </a:rPr>
                <a:t>For example….Chronic Stress increasing in the population, affecting more people for a longer period of time</a:t>
              </a:r>
            </a:p>
          </p:txBody>
        </p:sp>
        <p:sp>
          <p:nvSpPr>
            <p:cNvPr id="22" name="TextBox 21">
              <a:extLst>
                <a:ext uri="{FF2B5EF4-FFF2-40B4-BE49-F238E27FC236}">
                  <a16:creationId xmlns:a16="http://schemas.microsoft.com/office/drawing/2014/main" id="{3D621EBC-2314-4EB7-AC89-73D2564F16DD}"/>
                </a:ext>
              </a:extLst>
            </p:cNvPr>
            <p:cNvSpPr txBox="1"/>
            <p:nvPr/>
          </p:nvSpPr>
          <p:spPr>
            <a:xfrm>
              <a:off x="6514942" y="2761232"/>
              <a:ext cx="2408093" cy="307777"/>
            </a:xfrm>
            <a:prstGeom prst="rect">
              <a:avLst/>
            </a:prstGeom>
            <a:noFill/>
          </p:spPr>
          <p:txBody>
            <a:bodyPr wrap="square" rtlCol="0">
              <a:spAutoFit/>
            </a:bodyPr>
            <a:lstStyle/>
            <a:p>
              <a:r>
                <a:rPr lang="en-GB" sz="1400" b="1" dirty="0"/>
                <a:t>Health impact….</a:t>
              </a:r>
            </a:p>
          </p:txBody>
        </p:sp>
      </p:grpSp>
      <p:sp>
        <p:nvSpPr>
          <p:cNvPr id="4" name="TextBox 3">
            <a:extLst>
              <a:ext uri="{FF2B5EF4-FFF2-40B4-BE49-F238E27FC236}">
                <a16:creationId xmlns:a16="http://schemas.microsoft.com/office/drawing/2014/main" id="{5F03A895-8227-7AC1-4336-22ABD734D879}"/>
              </a:ext>
            </a:extLst>
          </p:cNvPr>
          <p:cNvSpPr txBox="1"/>
          <p:nvPr/>
        </p:nvSpPr>
        <p:spPr>
          <a:xfrm>
            <a:off x="183255" y="5549146"/>
            <a:ext cx="8481527" cy="1169551"/>
          </a:xfrm>
          <a:prstGeom prst="rect">
            <a:avLst/>
          </a:prstGeom>
          <a:noFill/>
        </p:spPr>
        <p:txBody>
          <a:bodyPr wrap="square" rtlCol="0">
            <a:spAutoFit/>
          </a:bodyPr>
          <a:lstStyle/>
          <a:p>
            <a:pPr marL="285750" indent="-285750">
              <a:buFont typeface="Arial" panose="020B0604020202020204" pitchFamily="34" charset="0"/>
              <a:buChar char="•"/>
            </a:pPr>
            <a:r>
              <a:rPr lang="en-GB" sz="1400" dirty="0"/>
              <a:t>Poorest groups / low paid workers / most deprived neighbourhoods</a:t>
            </a:r>
          </a:p>
          <a:p>
            <a:pPr marL="285750" indent="-285750">
              <a:buFont typeface="Arial" panose="020B0604020202020204" pitchFamily="34" charset="0"/>
              <a:buChar char="•"/>
            </a:pPr>
            <a:r>
              <a:rPr lang="en-GB" sz="1400" dirty="0"/>
              <a:t>Disabled / those with long term health conditions</a:t>
            </a:r>
          </a:p>
          <a:p>
            <a:pPr marL="285750" indent="-285750">
              <a:buFont typeface="Arial" panose="020B0604020202020204" pitchFamily="34" charset="0"/>
              <a:buChar char="•"/>
            </a:pPr>
            <a:r>
              <a:rPr lang="en-GB" sz="1400" dirty="0"/>
              <a:t>Children </a:t>
            </a:r>
          </a:p>
          <a:p>
            <a:pPr marL="285750" indent="-285750">
              <a:buFont typeface="Arial" panose="020B0604020202020204" pitchFamily="34" charset="0"/>
              <a:buChar char="•"/>
            </a:pPr>
            <a:r>
              <a:rPr lang="en-GB" sz="1400" dirty="0"/>
              <a:t>Women (proxy for unpaid caring burden) </a:t>
            </a:r>
          </a:p>
          <a:p>
            <a:pPr marL="285750" indent="-285750">
              <a:buFont typeface="Arial" panose="020B0604020202020204" pitchFamily="34" charset="0"/>
              <a:buChar char="•"/>
            </a:pPr>
            <a:r>
              <a:rPr lang="en-GB" sz="1400" dirty="0"/>
              <a:t>Elderly (dependent on service recovering after austerity and social care improvement)</a:t>
            </a:r>
          </a:p>
        </p:txBody>
      </p:sp>
    </p:spTree>
    <p:extLst>
      <p:ext uri="{BB962C8B-B14F-4D97-AF65-F5344CB8AC3E}">
        <p14:creationId xmlns:p14="http://schemas.microsoft.com/office/powerpoint/2010/main" val="3468995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8C5957-A84F-5608-3EAF-6E371A7CD1B7}"/>
              </a:ext>
            </a:extLst>
          </p:cNvPr>
          <p:cNvSpPr txBox="1"/>
          <p:nvPr/>
        </p:nvSpPr>
        <p:spPr>
          <a:xfrm>
            <a:off x="83976" y="73313"/>
            <a:ext cx="8481526" cy="461665"/>
          </a:xfrm>
          <a:prstGeom prst="rect">
            <a:avLst/>
          </a:prstGeom>
          <a:noFill/>
        </p:spPr>
        <p:txBody>
          <a:bodyPr wrap="square" rtlCol="0">
            <a:spAutoFit/>
          </a:bodyPr>
          <a:lstStyle/>
          <a:p>
            <a:r>
              <a:rPr lang="en-GB" sz="2400" b="1" dirty="0"/>
              <a:t>National Level – Data from Opinions and Lifestyle Survey (OPN)</a:t>
            </a:r>
          </a:p>
        </p:txBody>
      </p:sp>
      <p:sp>
        <p:nvSpPr>
          <p:cNvPr id="3" name="TextBox 2">
            <a:extLst>
              <a:ext uri="{FF2B5EF4-FFF2-40B4-BE49-F238E27FC236}">
                <a16:creationId xmlns:a16="http://schemas.microsoft.com/office/drawing/2014/main" id="{3041B01B-15ED-3B8F-6992-430E7D175AF3}"/>
              </a:ext>
            </a:extLst>
          </p:cNvPr>
          <p:cNvSpPr txBox="1"/>
          <p:nvPr/>
        </p:nvSpPr>
        <p:spPr>
          <a:xfrm>
            <a:off x="239486" y="667130"/>
            <a:ext cx="8481526"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t>Very quick turnaround of opinions (fortnightly and published within a week of collection</a:t>
            </a:r>
          </a:p>
          <a:p>
            <a:pPr marL="285750" indent="-285750">
              <a:buFont typeface="Arial" panose="020B0604020202020204" pitchFamily="34" charset="0"/>
              <a:buChar char="•"/>
            </a:pPr>
            <a:r>
              <a:rPr lang="en-GB" sz="1600" dirty="0"/>
              <a:t>Approx 5,000 households nationally, data below - 14 to 25 June 2023</a:t>
            </a:r>
          </a:p>
          <a:p>
            <a:pPr marL="285750" indent="-285750">
              <a:buFont typeface="Arial" panose="020B0604020202020204" pitchFamily="34" charset="0"/>
              <a:buChar char="•"/>
            </a:pPr>
            <a:endParaRPr lang="en-GB" sz="1600" dirty="0"/>
          </a:p>
        </p:txBody>
      </p:sp>
      <p:sp>
        <p:nvSpPr>
          <p:cNvPr id="9" name="TextBox 8">
            <a:extLst>
              <a:ext uri="{FF2B5EF4-FFF2-40B4-BE49-F238E27FC236}">
                <a16:creationId xmlns:a16="http://schemas.microsoft.com/office/drawing/2014/main" id="{71346876-AE47-61DF-9308-5AD886236B26}"/>
              </a:ext>
            </a:extLst>
          </p:cNvPr>
          <p:cNvSpPr txBox="1"/>
          <p:nvPr/>
        </p:nvSpPr>
        <p:spPr>
          <a:xfrm>
            <a:off x="239486" y="6390210"/>
            <a:ext cx="8938726" cy="584775"/>
          </a:xfrm>
          <a:prstGeom prst="rect">
            <a:avLst/>
          </a:prstGeom>
          <a:noFill/>
        </p:spPr>
        <p:txBody>
          <a:bodyPr wrap="square">
            <a:spAutoFit/>
          </a:bodyPr>
          <a:lstStyle/>
          <a:p>
            <a:r>
              <a:rPr lang="en-GB" sz="1600" dirty="0">
                <a:hlinkClick r:id="rId3"/>
              </a:rPr>
              <a:t>https://www.ons.gov.uk/economy/inflationandpriceindices/articles/costofliving/latestinsights</a:t>
            </a:r>
            <a:endParaRPr lang="en-GB" sz="1600" dirty="0"/>
          </a:p>
          <a:p>
            <a:endParaRPr lang="en-GB" sz="1600" dirty="0"/>
          </a:p>
        </p:txBody>
      </p:sp>
      <p:pic>
        <p:nvPicPr>
          <p:cNvPr id="11" name="Picture 10">
            <a:extLst>
              <a:ext uri="{FF2B5EF4-FFF2-40B4-BE49-F238E27FC236}">
                <a16:creationId xmlns:a16="http://schemas.microsoft.com/office/drawing/2014/main" id="{887941A5-4341-950C-BA6E-7A2F67138147}"/>
              </a:ext>
            </a:extLst>
          </p:cNvPr>
          <p:cNvPicPr>
            <a:picLocks noChangeAspect="1"/>
          </p:cNvPicPr>
          <p:nvPr/>
        </p:nvPicPr>
        <p:blipFill rotWithShape="1">
          <a:blip r:embed="rId4"/>
          <a:srcRect l="25714" t="35216" r="29082" b="34489"/>
          <a:stretch/>
        </p:blipFill>
        <p:spPr>
          <a:xfrm>
            <a:off x="239486" y="1468686"/>
            <a:ext cx="6024794" cy="2271199"/>
          </a:xfrm>
          <a:prstGeom prst="rect">
            <a:avLst/>
          </a:prstGeom>
        </p:spPr>
      </p:pic>
      <p:pic>
        <p:nvPicPr>
          <p:cNvPr id="14" name="Picture 13">
            <a:extLst>
              <a:ext uri="{FF2B5EF4-FFF2-40B4-BE49-F238E27FC236}">
                <a16:creationId xmlns:a16="http://schemas.microsoft.com/office/drawing/2014/main" id="{AB0A35FB-9508-EF8C-7929-E6770A8FAFB8}"/>
              </a:ext>
            </a:extLst>
          </p:cNvPr>
          <p:cNvPicPr>
            <a:picLocks noChangeAspect="1"/>
          </p:cNvPicPr>
          <p:nvPr/>
        </p:nvPicPr>
        <p:blipFill rotWithShape="1">
          <a:blip r:embed="rId5"/>
          <a:srcRect l="25918" t="34308" r="28979" b="34399"/>
          <a:stretch/>
        </p:blipFill>
        <p:spPr>
          <a:xfrm>
            <a:off x="239486" y="3839555"/>
            <a:ext cx="6024794" cy="2351315"/>
          </a:xfrm>
          <a:prstGeom prst="rect">
            <a:avLst/>
          </a:prstGeom>
        </p:spPr>
      </p:pic>
      <p:sp>
        <p:nvSpPr>
          <p:cNvPr id="15" name="TextBox 14">
            <a:extLst>
              <a:ext uri="{FF2B5EF4-FFF2-40B4-BE49-F238E27FC236}">
                <a16:creationId xmlns:a16="http://schemas.microsoft.com/office/drawing/2014/main" id="{F8675A9B-3745-5A7C-4844-7BB9BA4F40D1}"/>
              </a:ext>
            </a:extLst>
          </p:cNvPr>
          <p:cNvSpPr txBox="1"/>
          <p:nvPr/>
        </p:nvSpPr>
        <p:spPr>
          <a:xfrm>
            <a:off x="6264280" y="1498127"/>
            <a:ext cx="2640233" cy="1077218"/>
          </a:xfrm>
          <a:prstGeom prst="rect">
            <a:avLst/>
          </a:prstGeom>
          <a:noFill/>
        </p:spPr>
        <p:txBody>
          <a:bodyPr wrap="square" rtlCol="0">
            <a:spAutoFit/>
          </a:bodyPr>
          <a:lstStyle/>
          <a:p>
            <a:r>
              <a:rPr lang="en-GB" sz="1600" dirty="0"/>
              <a:t>ONS releasing analysis of Feb – May 2023 in July 2023 (will identify issues for specific groups)</a:t>
            </a:r>
          </a:p>
        </p:txBody>
      </p:sp>
    </p:spTree>
    <p:extLst>
      <p:ext uri="{BB962C8B-B14F-4D97-AF65-F5344CB8AC3E}">
        <p14:creationId xmlns:p14="http://schemas.microsoft.com/office/powerpoint/2010/main" val="3582045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8">
            <a:extLst>
              <a:ext uri="{FF2B5EF4-FFF2-40B4-BE49-F238E27FC236}">
                <a16:creationId xmlns:a16="http://schemas.microsoft.com/office/drawing/2014/main" id="{53619D1D-20B2-EBC5-CA74-0C5EFB70FF9A}"/>
              </a:ext>
            </a:extLst>
          </p:cNvPr>
          <p:cNvSpPr txBox="1"/>
          <p:nvPr/>
        </p:nvSpPr>
        <p:spPr>
          <a:xfrm>
            <a:off x="111967" y="226369"/>
            <a:ext cx="8630817" cy="554182"/>
          </a:xfrm>
          <a:prstGeom prst="rect">
            <a:avLst/>
          </a:prstGeom>
          <a:noFill/>
        </p:spPr>
        <p:txBody>
          <a:bodyPr wrap="square" rtlCol="0" anchor="ctr"/>
          <a:lstStyle/>
          <a:p>
            <a:pPr>
              <a:buNone/>
            </a:pPr>
            <a:r>
              <a:rPr lang="en-US" sz="2000" b="1" dirty="0">
                <a:solidFill>
                  <a:srgbClr val="333333"/>
                </a:solidFill>
                <a:latin typeface="Roboto" panose="02000000000000000000" pitchFamily="2" charset="0"/>
                <a:ea typeface="Roboto" panose="02000000000000000000" pitchFamily="2" charset="0"/>
                <a:cs typeface="Roboto" panose="02000000000000000000" pitchFamily="2" charset="0"/>
              </a:rPr>
              <a:t>Citizens Advice – Data – National Useful to Understand what is Happening to groups</a:t>
            </a:r>
          </a:p>
        </p:txBody>
      </p:sp>
      <p:pic>
        <p:nvPicPr>
          <p:cNvPr id="4" name="Picture 3">
            <a:extLst>
              <a:ext uri="{FF2B5EF4-FFF2-40B4-BE49-F238E27FC236}">
                <a16:creationId xmlns:a16="http://schemas.microsoft.com/office/drawing/2014/main" id="{B4EF2BAD-3400-0F31-4BFF-BA9B4CA1ACDF}"/>
              </a:ext>
            </a:extLst>
          </p:cNvPr>
          <p:cNvPicPr>
            <a:picLocks noChangeAspect="1"/>
          </p:cNvPicPr>
          <p:nvPr/>
        </p:nvPicPr>
        <p:blipFill rotWithShape="1">
          <a:blip r:embed="rId2"/>
          <a:srcRect l="15918" t="30498" r="17653" b="6010"/>
          <a:stretch/>
        </p:blipFill>
        <p:spPr>
          <a:xfrm>
            <a:off x="354562" y="1156995"/>
            <a:ext cx="7913851" cy="4254760"/>
          </a:xfrm>
          <a:prstGeom prst="rect">
            <a:avLst/>
          </a:prstGeom>
        </p:spPr>
      </p:pic>
      <p:sp>
        <p:nvSpPr>
          <p:cNvPr id="6" name="TextBox 5">
            <a:extLst>
              <a:ext uri="{FF2B5EF4-FFF2-40B4-BE49-F238E27FC236}">
                <a16:creationId xmlns:a16="http://schemas.microsoft.com/office/drawing/2014/main" id="{7519B2CD-BB83-B0C7-62D4-2AFCCFD1CDE9}"/>
              </a:ext>
            </a:extLst>
          </p:cNvPr>
          <p:cNvSpPr txBox="1"/>
          <p:nvPr/>
        </p:nvSpPr>
        <p:spPr>
          <a:xfrm>
            <a:off x="256592" y="6134590"/>
            <a:ext cx="8630816" cy="584775"/>
          </a:xfrm>
          <a:prstGeom prst="rect">
            <a:avLst/>
          </a:prstGeom>
          <a:noFill/>
        </p:spPr>
        <p:txBody>
          <a:bodyPr wrap="square">
            <a:spAutoFit/>
          </a:bodyPr>
          <a:lstStyle/>
          <a:p>
            <a:r>
              <a:rPr lang="en-GB" sz="1600" dirty="0">
                <a:hlinkClick r:id="rId3"/>
              </a:rPr>
              <a:t>How is the cost of living crisis affecting different groups? | Flourish</a:t>
            </a:r>
            <a:endParaRPr lang="en-GB" sz="1600" dirty="0"/>
          </a:p>
          <a:p>
            <a:endParaRPr lang="en-GB" sz="1600" dirty="0"/>
          </a:p>
        </p:txBody>
      </p:sp>
    </p:spTree>
    <p:extLst>
      <p:ext uri="{BB962C8B-B14F-4D97-AF65-F5344CB8AC3E}">
        <p14:creationId xmlns:p14="http://schemas.microsoft.com/office/powerpoint/2010/main" val="803902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number&#10;&#10;Description automatically generated">
            <a:extLst>
              <a:ext uri="{FF2B5EF4-FFF2-40B4-BE49-F238E27FC236}">
                <a16:creationId xmlns:a16="http://schemas.microsoft.com/office/drawing/2014/main" id="{6D0A2A9F-926B-A514-02B6-E98FEFA38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651"/>
            <a:ext cx="9144000" cy="6470697"/>
          </a:xfrm>
          <a:prstGeom prst="rect">
            <a:avLst/>
          </a:prstGeom>
        </p:spPr>
      </p:pic>
    </p:spTree>
    <p:extLst>
      <p:ext uri="{BB962C8B-B14F-4D97-AF65-F5344CB8AC3E}">
        <p14:creationId xmlns:p14="http://schemas.microsoft.com/office/powerpoint/2010/main" val="300753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8">
            <a:extLst>
              <a:ext uri="{FF2B5EF4-FFF2-40B4-BE49-F238E27FC236}">
                <a16:creationId xmlns:a16="http://schemas.microsoft.com/office/drawing/2014/main" id="{53619D1D-20B2-EBC5-CA74-0C5EFB70FF9A}"/>
              </a:ext>
            </a:extLst>
          </p:cNvPr>
          <p:cNvSpPr txBox="1"/>
          <p:nvPr/>
        </p:nvSpPr>
        <p:spPr>
          <a:xfrm>
            <a:off x="111967" y="275024"/>
            <a:ext cx="8033658" cy="554182"/>
          </a:xfrm>
          <a:prstGeom prst="rect">
            <a:avLst/>
          </a:prstGeom>
          <a:noFill/>
        </p:spPr>
        <p:txBody>
          <a:bodyPr wrap="square" rtlCol="0" anchor="ctr"/>
          <a:lstStyle/>
          <a:p>
            <a:pPr>
              <a:buNone/>
            </a:pPr>
            <a:r>
              <a:rPr lang="en-US" sz="2000" b="1" dirty="0">
                <a:solidFill>
                  <a:srgbClr val="333333"/>
                </a:solidFill>
                <a:latin typeface="Roboto" panose="02000000000000000000" pitchFamily="2" charset="0"/>
                <a:ea typeface="Roboto" panose="02000000000000000000" pitchFamily="2" charset="0"/>
                <a:cs typeface="Roboto" panose="02000000000000000000" pitchFamily="2" charset="0"/>
              </a:rPr>
              <a:t>Citizens Advice – Data - at Lower Tier Level</a:t>
            </a:r>
          </a:p>
          <a:p>
            <a:pPr>
              <a:buNone/>
            </a:pPr>
            <a:r>
              <a:rPr lang="en-US" sz="2000" b="1" dirty="0">
                <a:solidFill>
                  <a:srgbClr val="333333"/>
                </a:solidFill>
                <a:latin typeface="Roboto" panose="02000000000000000000" pitchFamily="2" charset="0"/>
                <a:ea typeface="Roboto" panose="02000000000000000000" pitchFamily="2" charset="0"/>
                <a:cs typeface="Roboto" panose="02000000000000000000" pitchFamily="2" charset="0"/>
              </a:rPr>
              <a:t>e.g.</a:t>
            </a:r>
            <a:endParaRPr lang="en-US" sz="2000" dirty="0">
              <a:solidFill>
                <a:schemeClr val="accent6"/>
              </a:solidFill>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55B881A5-AF54-61AE-2DC5-6C80E92E8617}"/>
              </a:ext>
            </a:extLst>
          </p:cNvPr>
          <p:cNvSpPr txBox="1"/>
          <p:nvPr/>
        </p:nvSpPr>
        <p:spPr>
          <a:xfrm>
            <a:off x="205273" y="6390210"/>
            <a:ext cx="7007290" cy="338554"/>
          </a:xfrm>
          <a:prstGeom prst="rect">
            <a:avLst/>
          </a:prstGeom>
          <a:noFill/>
        </p:spPr>
        <p:txBody>
          <a:bodyPr wrap="square">
            <a:spAutoFit/>
          </a:bodyPr>
          <a:lstStyle/>
          <a:p>
            <a:r>
              <a:rPr lang="en-GB" sz="1600" dirty="0">
                <a:hlinkClick r:id="rId2"/>
              </a:rPr>
              <a:t>How does the cost of living crisis differ between local areas? | Flourish</a:t>
            </a:r>
            <a:endParaRPr lang="en-GB" sz="1600" dirty="0"/>
          </a:p>
        </p:txBody>
      </p:sp>
      <p:pic>
        <p:nvPicPr>
          <p:cNvPr id="13" name="Picture 12">
            <a:extLst>
              <a:ext uri="{FF2B5EF4-FFF2-40B4-BE49-F238E27FC236}">
                <a16:creationId xmlns:a16="http://schemas.microsoft.com/office/drawing/2014/main" id="{7D575BBC-7799-2293-8338-7EBBAB9EF89A}"/>
              </a:ext>
            </a:extLst>
          </p:cNvPr>
          <p:cNvPicPr>
            <a:picLocks noChangeAspect="1"/>
          </p:cNvPicPr>
          <p:nvPr/>
        </p:nvPicPr>
        <p:blipFill>
          <a:blip r:embed="rId3"/>
          <a:stretch>
            <a:fillRect/>
          </a:stretch>
        </p:blipFill>
        <p:spPr>
          <a:xfrm>
            <a:off x="205273" y="2384996"/>
            <a:ext cx="8231139" cy="2855156"/>
          </a:xfrm>
          <a:prstGeom prst="rect">
            <a:avLst/>
          </a:prstGeom>
          <a:ln>
            <a:solidFill>
              <a:schemeClr val="accent1"/>
            </a:solidFill>
          </a:ln>
        </p:spPr>
      </p:pic>
      <p:pic>
        <p:nvPicPr>
          <p:cNvPr id="15" name="Picture 14">
            <a:extLst>
              <a:ext uri="{FF2B5EF4-FFF2-40B4-BE49-F238E27FC236}">
                <a16:creationId xmlns:a16="http://schemas.microsoft.com/office/drawing/2014/main" id="{3AED7D8D-B402-18C0-B6B6-DBE7B3BA642A}"/>
              </a:ext>
            </a:extLst>
          </p:cNvPr>
          <p:cNvPicPr>
            <a:picLocks noChangeAspect="1"/>
          </p:cNvPicPr>
          <p:nvPr/>
        </p:nvPicPr>
        <p:blipFill rotWithShape="1">
          <a:blip r:embed="rId4"/>
          <a:srcRect l="2244" t="50000" r="14287" b="37029"/>
          <a:stretch/>
        </p:blipFill>
        <p:spPr>
          <a:xfrm>
            <a:off x="111967" y="1589917"/>
            <a:ext cx="7268548" cy="635332"/>
          </a:xfrm>
          <a:prstGeom prst="rect">
            <a:avLst/>
          </a:prstGeom>
        </p:spPr>
      </p:pic>
      <p:sp>
        <p:nvSpPr>
          <p:cNvPr id="17" name="TextBox 16">
            <a:extLst>
              <a:ext uri="{FF2B5EF4-FFF2-40B4-BE49-F238E27FC236}">
                <a16:creationId xmlns:a16="http://schemas.microsoft.com/office/drawing/2014/main" id="{B5D36158-6E3A-48B8-4372-5B205103530B}"/>
              </a:ext>
            </a:extLst>
          </p:cNvPr>
          <p:cNvSpPr txBox="1"/>
          <p:nvPr/>
        </p:nvSpPr>
        <p:spPr>
          <a:xfrm>
            <a:off x="111967" y="1140712"/>
            <a:ext cx="8033658" cy="369332"/>
          </a:xfrm>
          <a:prstGeom prst="rect">
            <a:avLst/>
          </a:prstGeom>
          <a:noFill/>
        </p:spPr>
        <p:txBody>
          <a:bodyPr wrap="square">
            <a:spAutoFit/>
          </a:bodyPr>
          <a:lstStyle/>
          <a:p>
            <a:r>
              <a:rPr lang="en-GB" dirty="0"/>
              <a:t>The most common types of housing issues we help people with by local authority</a:t>
            </a:r>
          </a:p>
        </p:txBody>
      </p:sp>
    </p:spTree>
    <p:extLst>
      <p:ext uri="{BB962C8B-B14F-4D97-AF65-F5344CB8AC3E}">
        <p14:creationId xmlns:p14="http://schemas.microsoft.com/office/powerpoint/2010/main" val="1990818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36EF6B-42A9-14C2-58DD-7B3088C9D59F}"/>
              </a:ext>
            </a:extLst>
          </p:cNvPr>
          <p:cNvPicPr>
            <a:picLocks noChangeAspect="1"/>
          </p:cNvPicPr>
          <p:nvPr/>
        </p:nvPicPr>
        <p:blipFill rotWithShape="1">
          <a:blip r:embed="rId2"/>
          <a:srcRect l="8776" t="28322" r="9898" b="16168"/>
          <a:stretch/>
        </p:blipFill>
        <p:spPr>
          <a:xfrm>
            <a:off x="835013" y="677668"/>
            <a:ext cx="7509405" cy="2883159"/>
          </a:xfrm>
          <a:prstGeom prst="rect">
            <a:avLst/>
          </a:prstGeom>
        </p:spPr>
      </p:pic>
      <p:pic>
        <p:nvPicPr>
          <p:cNvPr id="9" name="Picture 8">
            <a:extLst>
              <a:ext uri="{FF2B5EF4-FFF2-40B4-BE49-F238E27FC236}">
                <a16:creationId xmlns:a16="http://schemas.microsoft.com/office/drawing/2014/main" id="{5820EF31-B34B-D6E9-9DB8-CFF9C0E1A03F}"/>
              </a:ext>
            </a:extLst>
          </p:cNvPr>
          <p:cNvPicPr>
            <a:picLocks noChangeAspect="1"/>
          </p:cNvPicPr>
          <p:nvPr/>
        </p:nvPicPr>
        <p:blipFill rotWithShape="1">
          <a:blip r:embed="rId3"/>
          <a:srcRect l="8163" t="16349" r="9286" b="25238"/>
          <a:stretch/>
        </p:blipFill>
        <p:spPr>
          <a:xfrm>
            <a:off x="690464" y="3524785"/>
            <a:ext cx="7653954" cy="3046445"/>
          </a:xfrm>
          <a:prstGeom prst="rect">
            <a:avLst/>
          </a:prstGeom>
        </p:spPr>
      </p:pic>
      <p:sp>
        <p:nvSpPr>
          <p:cNvPr id="11" name="TextBox 10">
            <a:extLst>
              <a:ext uri="{FF2B5EF4-FFF2-40B4-BE49-F238E27FC236}">
                <a16:creationId xmlns:a16="http://schemas.microsoft.com/office/drawing/2014/main" id="{C014F2E0-5083-1221-E33E-58E9D03BA679}"/>
              </a:ext>
            </a:extLst>
          </p:cNvPr>
          <p:cNvSpPr txBox="1"/>
          <p:nvPr/>
        </p:nvSpPr>
        <p:spPr>
          <a:xfrm>
            <a:off x="223935" y="6407944"/>
            <a:ext cx="8920065" cy="523220"/>
          </a:xfrm>
          <a:prstGeom prst="rect">
            <a:avLst/>
          </a:prstGeom>
          <a:noFill/>
        </p:spPr>
        <p:txBody>
          <a:bodyPr wrap="square">
            <a:spAutoFit/>
          </a:bodyPr>
          <a:lstStyle/>
          <a:p>
            <a:r>
              <a:rPr lang="en-GB" sz="1400" dirty="0">
                <a:hlinkClick r:id="rId4"/>
              </a:rPr>
              <a:t>Financial hardship and economic vulnerability in Peterborough | LG Inform (local.gov.uk)</a:t>
            </a:r>
            <a:endParaRPr lang="en-GB" sz="1400" dirty="0"/>
          </a:p>
          <a:p>
            <a:endParaRPr lang="en-GB" sz="1400" dirty="0"/>
          </a:p>
        </p:txBody>
      </p:sp>
      <p:sp>
        <p:nvSpPr>
          <p:cNvPr id="12" name="Object 18">
            <a:extLst>
              <a:ext uri="{FF2B5EF4-FFF2-40B4-BE49-F238E27FC236}">
                <a16:creationId xmlns:a16="http://schemas.microsoft.com/office/drawing/2014/main" id="{53619D1D-20B2-EBC5-CA74-0C5EFB70FF9A}"/>
              </a:ext>
            </a:extLst>
          </p:cNvPr>
          <p:cNvSpPr txBox="1"/>
          <p:nvPr/>
        </p:nvSpPr>
        <p:spPr>
          <a:xfrm>
            <a:off x="74644" y="9679"/>
            <a:ext cx="7268548" cy="554182"/>
          </a:xfrm>
          <a:prstGeom prst="rect">
            <a:avLst/>
          </a:prstGeom>
          <a:noFill/>
        </p:spPr>
        <p:txBody>
          <a:bodyPr wrap="square" rtlCol="0" anchor="ctr"/>
          <a:lstStyle/>
          <a:p>
            <a:pPr>
              <a:buNone/>
            </a:pPr>
            <a:r>
              <a:rPr lang="en-US" sz="2000" b="1" dirty="0">
                <a:solidFill>
                  <a:srgbClr val="333333"/>
                </a:solidFill>
                <a:latin typeface="Roboto" panose="02000000000000000000" pitchFamily="2" charset="0"/>
                <a:ea typeface="Roboto" panose="02000000000000000000" pitchFamily="2" charset="0"/>
                <a:cs typeface="Roboto" panose="02000000000000000000" pitchFamily="2" charset="0"/>
              </a:rPr>
              <a:t>Identifying Shifts in Housing Problems – LGA Inform</a:t>
            </a:r>
            <a:endParaRPr lang="en-US" sz="2000" dirty="0">
              <a:solidFill>
                <a:schemeClr val="accent6"/>
              </a:solidFill>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64CE18DA-389D-0068-5E0F-74F52C278B78}"/>
              </a:ext>
            </a:extLst>
          </p:cNvPr>
          <p:cNvSpPr txBox="1"/>
          <p:nvPr/>
        </p:nvSpPr>
        <p:spPr>
          <a:xfrm>
            <a:off x="104503" y="374496"/>
            <a:ext cx="7837714" cy="369332"/>
          </a:xfrm>
          <a:prstGeom prst="rect">
            <a:avLst/>
          </a:prstGeom>
          <a:noFill/>
        </p:spPr>
        <p:txBody>
          <a:bodyPr wrap="square" rtlCol="0">
            <a:spAutoFit/>
          </a:bodyPr>
          <a:lstStyle/>
          <a:p>
            <a:r>
              <a:rPr lang="en-GB" dirty="0"/>
              <a:t>Longer term lag into administrative data</a:t>
            </a:r>
          </a:p>
        </p:txBody>
      </p:sp>
    </p:spTree>
    <p:extLst>
      <p:ext uri="{BB962C8B-B14F-4D97-AF65-F5344CB8AC3E}">
        <p14:creationId xmlns:p14="http://schemas.microsoft.com/office/powerpoint/2010/main" val="520848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8"/>
          <p:cNvSpPr txBox="1"/>
          <p:nvPr/>
        </p:nvSpPr>
        <p:spPr>
          <a:xfrm>
            <a:off x="102636" y="123486"/>
            <a:ext cx="6111551" cy="554182"/>
          </a:xfrm>
          <a:prstGeom prst="rect">
            <a:avLst/>
          </a:prstGeom>
          <a:noFill/>
        </p:spPr>
        <p:txBody>
          <a:bodyPr wrap="square" rtlCol="0" anchor="ctr"/>
          <a:lstStyle/>
          <a:p>
            <a:pPr>
              <a:buNone/>
            </a:pPr>
            <a:r>
              <a:rPr lang="en-US" sz="2000" b="1" dirty="0">
                <a:solidFill>
                  <a:srgbClr val="333333"/>
                </a:solidFill>
                <a:latin typeface="Roboto" panose="02000000000000000000" pitchFamily="2" charset="0"/>
                <a:ea typeface="Roboto" panose="02000000000000000000" pitchFamily="2" charset="0"/>
                <a:cs typeface="Roboto" panose="02000000000000000000" pitchFamily="2" charset="0"/>
              </a:rPr>
              <a:t>Cost of Living ONS Indicators – </a:t>
            </a:r>
            <a:r>
              <a:rPr lang="en-US" sz="2000" b="1" dirty="0" err="1">
                <a:solidFill>
                  <a:schemeClr val="accent1"/>
                </a:solidFill>
                <a:latin typeface="Roboto" panose="02000000000000000000" pitchFamily="2" charset="0"/>
                <a:ea typeface="Roboto" panose="02000000000000000000" pitchFamily="2" charset="0"/>
                <a:cs typeface="Roboto" panose="02000000000000000000" pitchFamily="2" charset="0"/>
              </a:rPr>
              <a:t>Adur</a:t>
            </a:r>
            <a:r>
              <a:rPr lang="en-US" sz="2000" b="1" dirty="0">
                <a:solidFill>
                  <a:srgbClr val="333333"/>
                </a:solidFill>
                <a:latin typeface="Roboto" panose="02000000000000000000" pitchFamily="2" charset="0"/>
                <a:ea typeface="Roboto" panose="02000000000000000000" pitchFamily="2" charset="0"/>
                <a:cs typeface="Roboto" panose="02000000000000000000" pitchFamily="2" charset="0"/>
              </a:rPr>
              <a:t> &amp; </a:t>
            </a:r>
            <a:r>
              <a:rPr lang="en-US" sz="2000" b="1" dirty="0">
                <a:solidFill>
                  <a:schemeClr val="accent6"/>
                </a:solidFill>
                <a:latin typeface="Roboto" panose="02000000000000000000" pitchFamily="2" charset="0"/>
                <a:ea typeface="Roboto" panose="02000000000000000000" pitchFamily="2" charset="0"/>
                <a:cs typeface="Roboto" panose="02000000000000000000" pitchFamily="2" charset="0"/>
              </a:rPr>
              <a:t>Worthing</a:t>
            </a:r>
            <a:endParaRPr lang="en-US" sz="2000" dirty="0">
              <a:solidFill>
                <a:schemeClr val="accent6"/>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DAF73E1C-5590-9F1A-3CDC-794E160FB285}"/>
              </a:ext>
            </a:extLst>
          </p:cNvPr>
          <p:cNvPicPr>
            <a:picLocks noChangeAspect="1"/>
          </p:cNvPicPr>
          <p:nvPr/>
        </p:nvPicPr>
        <p:blipFill rotWithShape="1">
          <a:blip r:embed="rId3"/>
          <a:srcRect l="26228" t="19615" r="26428" b="41020"/>
          <a:stretch/>
        </p:blipFill>
        <p:spPr>
          <a:xfrm>
            <a:off x="266991" y="794393"/>
            <a:ext cx="8610018" cy="4026932"/>
          </a:xfrm>
          <a:prstGeom prst="rect">
            <a:avLst/>
          </a:prstGeom>
        </p:spPr>
      </p:pic>
      <p:sp>
        <p:nvSpPr>
          <p:cNvPr id="32" name="TextBox 31">
            <a:extLst>
              <a:ext uri="{FF2B5EF4-FFF2-40B4-BE49-F238E27FC236}">
                <a16:creationId xmlns:a16="http://schemas.microsoft.com/office/drawing/2014/main" id="{C3640B5B-48AA-62E9-CE4B-C072329906E2}"/>
              </a:ext>
            </a:extLst>
          </p:cNvPr>
          <p:cNvSpPr txBox="1"/>
          <p:nvPr/>
        </p:nvSpPr>
        <p:spPr>
          <a:xfrm>
            <a:off x="177281" y="6149739"/>
            <a:ext cx="8892074" cy="584775"/>
          </a:xfrm>
          <a:prstGeom prst="rect">
            <a:avLst/>
          </a:prstGeom>
          <a:noFill/>
        </p:spPr>
        <p:txBody>
          <a:bodyPr wrap="square">
            <a:spAutoFit/>
          </a:bodyPr>
          <a:lstStyle/>
          <a:p>
            <a:r>
              <a:rPr lang="en-GB" sz="1400" dirty="0">
                <a:hlinkClick r:id="rId4"/>
              </a:rPr>
              <a:t>https://www.ons.gov.uk/peoplepopulationandcommunity/wellbeing/articles/subnationalindicatorsexplorer/2022-01-06</a:t>
            </a:r>
            <a:endParaRPr lang="en-GB" sz="1400" dirty="0"/>
          </a:p>
          <a:p>
            <a:endParaRPr lang="en-GB" dirty="0"/>
          </a:p>
        </p:txBody>
      </p:sp>
      <p:sp>
        <p:nvSpPr>
          <p:cNvPr id="33" name="TextBox 32">
            <a:extLst>
              <a:ext uri="{FF2B5EF4-FFF2-40B4-BE49-F238E27FC236}">
                <a16:creationId xmlns:a16="http://schemas.microsoft.com/office/drawing/2014/main" id="{B7E52C48-F5D4-B2F2-71CB-D53E3D32759D}"/>
              </a:ext>
            </a:extLst>
          </p:cNvPr>
          <p:cNvSpPr txBox="1"/>
          <p:nvPr/>
        </p:nvSpPr>
        <p:spPr>
          <a:xfrm>
            <a:off x="177281" y="4938050"/>
            <a:ext cx="8117633" cy="369332"/>
          </a:xfrm>
          <a:prstGeom prst="rect">
            <a:avLst/>
          </a:prstGeom>
          <a:noFill/>
        </p:spPr>
        <p:txBody>
          <a:bodyPr wrap="square" rtlCol="0">
            <a:spAutoFit/>
          </a:bodyPr>
          <a:lstStyle/>
          <a:p>
            <a:r>
              <a:rPr lang="en-GB" dirty="0">
                <a:solidFill>
                  <a:srgbClr val="FF0000"/>
                </a:solidFill>
              </a:rPr>
              <a:t>Time lag on these high level datasets </a:t>
            </a:r>
          </a:p>
        </p:txBody>
      </p:sp>
    </p:spTree>
    <p:extLst>
      <p:ext uri="{BB962C8B-B14F-4D97-AF65-F5344CB8AC3E}">
        <p14:creationId xmlns:p14="http://schemas.microsoft.com/office/powerpoint/2010/main" val="79672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8DEC17-C9B1-8F2F-D86D-70D2BD7D3DEC}"/>
              </a:ext>
            </a:extLst>
          </p:cNvPr>
          <p:cNvPicPr>
            <a:picLocks noChangeAspect="1"/>
          </p:cNvPicPr>
          <p:nvPr/>
        </p:nvPicPr>
        <p:blipFill>
          <a:blip r:embed="rId3"/>
          <a:stretch>
            <a:fillRect/>
          </a:stretch>
        </p:blipFill>
        <p:spPr>
          <a:xfrm>
            <a:off x="189140" y="858660"/>
            <a:ext cx="7891170" cy="2747622"/>
          </a:xfrm>
          <a:prstGeom prst="rect">
            <a:avLst/>
          </a:prstGeom>
        </p:spPr>
      </p:pic>
      <p:pic>
        <p:nvPicPr>
          <p:cNvPr id="3" name="Picture 2">
            <a:extLst>
              <a:ext uri="{FF2B5EF4-FFF2-40B4-BE49-F238E27FC236}">
                <a16:creationId xmlns:a16="http://schemas.microsoft.com/office/drawing/2014/main" id="{513C3067-12EC-8DD0-8C94-415B91C26653}"/>
              </a:ext>
            </a:extLst>
          </p:cNvPr>
          <p:cNvPicPr>
            <a:picLocks noChangeAspect="1"/>
          </p:cNvPicPr>
          <p:nvPr/>
        </p:nvPicPr>
        <p:blipFill>
          <a:blip r:embed="rId4"/>
          <a:stretch>
            <a:fillRect/>
          </a:stretch>
        </p:blipFill>
        <p:spPr>
          <a:xfrm>
            <a:off x="77173" y="3606282"/>
            <a:ext cx="7891170" cy="2747622"/>
          </a:xfrm>
          <a:prstGeom prst="rect">
            <a:avLst/>
          </a:prstGeom>
        </p:spPr>
      </p:pic>
      <p:sp>
        <p:nvSpPr>
          <p:cNvPr id="32" name="TextBox 31">
            <a:extLst>
              <a:ext uri="{FF2B5EF4-FFF2-40B4-BE49-F238E27FC236}">
                <a16:creationId xmlns:a16="http://schemas.microsoft.com/office/drawing/2014/main" id="{975EFFEE-D41F-344E-5E5E-07CE06CAAB29}"/>
              </a:ext>
            </a:extLst>
          </p:cNvPr>
          <p:cNvSpPr txBox="1"/>
          <p:nvPr/>
        </p:nvSpPr>
        <p:spPr>
          <a:xfrm>
            <a:off x="189140" y="6260597"/>
            <a:ext cx="8404354" cy="461665"/>
          </a:xfrm>
          <a:prstGeom prst="rect">
            <a:avLst/>
          </a:prstGeom>
          <a:noFill/>
        </p:spPr>
        <p:txBody>
          <a:bodyPr wrap="square">
            <a:spAutoFit/>
          </a:bodyPr>
          <a:lstStyle/>
          <a:p>
            <a:r>
              <a:rPr lang="en-GB" sz="1200" dirty="0"/>
              <a:t>Trussell Trust state that data at the local level has been analysed based on the location from which the parcel was collected or delivered, rather than where the household receiving each parcel is living.</a:t>
            </a:r>
          </a:p>
        </p:txBody>
      </p:sp>
      <p:sp>
        <p:nvSpPr>
          <p:cNvPr id="33" name="TextBox 32">
            <a:extLst>
              <a:ext uri="{FF2B5EF4-FFF2-40B4-BE49-F238E27FC236}">
                <a16:creationId xmlns:a16="http://schemas.microsoft.com/office/drawing/2014/main" id="{FCA426AE-9EF0-F150-6E6A-2167D881C040}"/>
              </a:ext>
            </a:extLst>
          </p:cNvPr>
          <p:cNvSpPr txBox="1"/>
          <p:nvPr/>
        </p:nvSpPr>
        <p:spPr>
          <a:xfrm>
            <a:off x="189140" y="74803"/>
            <a:ext cx="8404354" cy="830997"/>
          </a:xfrm>
          <a:prstGeom prst="rect">
            <a:avLst/>
          </a:prstGeom>
          <a:noFill/>
        </p:spPr>
        <p:txBody>
          <a:bodyPr wrap="square">
            <a:spAutoFit/>
          </a:bodyPr>
          <a:lstStyle/>
          <a:p>
            <a:r>
              <a:rPr lang="en-GB" sz="2400" b="1" dirty="0"/>
              <a:t>Trussell Trust Data (Annual) 2017/18 to 2022/23</a:t>
            </a:r>
          </a:p>
          <a:p>
            <a:r>
              <a:rPr lang="en-GB" sz="2400" dirty="0" err="1"/>
              <a:t>Adur</a:t>
            </a:r>
            <a:r>
              <a:rPr lang="en-GB" sz="2400" dirty="0"/>
              <a:t> and Worthing</a:t>
            </a:r>
          </a:p>
        </p:txBody>
      </p:sp>
    </p:spTree>
    <p:extLst>
      <p:ext uri="{BB962C8B-B14F-4D97-AF65-F5344CB8AC3E}">
        <p14:creationId xmlns:p14="http://schemas.microsoft.com/office/powerpoint/2010/main" val="2179487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E37AB9-5EC3-591E-B193-6025F2696A19}"/>
              </a:ext>
            </a:extLst>
          </p:cNvPr>
          <p:cNvPicPr>
            <a:picLocks noChangeAspect="1"/>
          </p:cNvPicPr>
          <p:nvPr/>
        </p:nvPicPr>
        <p:blipFill>
          <a:blip r:embed="rId3"/>
          <a:stretch>
            <a:fillRect/>
          </a:stretch>
        </p:blipFill>
        <p:spPr>
          <a:xfrm>
            <a:off x="0" y="1284325"/>
            <a:ext cx="9047248" cy="4980864"/>
          </a:xfrm>
          <a:prstGeom prst="rect">
            <a:avLst/>
          </a:prstGeom>
        </p:spPr>
      </p:pic>
      <p:sp>
        <p:nvSpPr>
          <p:cNvPr id="7" name="TextBox 6">
            <a:extLst>
              <a:ext uri="{FF2B5EF4-FFF2-40B4-BE49-F238E27FC236}">
                <a16:creationId xmlns:a16="http://schemas.microsoft.com/office/drawing/2014/main" id="{1AE3C4E2-A798-F584-6FA0-C847B78D0CD2}"/>
              </a:ext>
            </a:extLst>
          </p:cNvPr>
          <p:cNvSpPr txBox="1"/>
          <p:nvPr/>
        </p:nvSpPr>
        <p:spPr>
          <a:xfrm>
            <a:off x="261257" y="6453051"/>
            <a:ext cx="7184572" cy="369332"/>
          </a:xfrm>
          <a:prstGeom prst="rect">
            <a:avLst/>
          </a:prstGeom>
          <a:noFill/>
        </p:spPr>
        <p:txBody>
          <a:bodyPr wrap="square" rtlCol="0">
            <a:spAutoFit/>
          </a:bodyPr>
          <a:lstStyle/>
          <a:p>
            <a:r>
              <a:rPr lang="en-GB" dirty="0"/>
              <a:t>Source: DWP – accessed via nomisweb.co.uk</a:t>
            </a:r>
          </a:p>
        </p:txBody>
      </p:sp>
      <p:sp>
        <p:nvSpPr>
          <p:cNvPr id="9" name="TextBox 8">
            <a:extLst>
              <a:ext uri="{FF2B5EF4-FFF2-40B4-BE49-F238E27FC236}">
                <a16:creationId xmlns:a16="http://schemas.microsoft.com/office/drawing/2014/main" id="{8A0102E8-D3D7-A695-54EB-E59FEEA0AD4C}"/>
              </a:ext>
            </a:extLst>
          </p:cNvPr>
          <p:cNvSpPr txBox="1"/>
          <p:nvPr/>
        </p:nvSpPr>
        <p:spPr>
          <a:xfrm>
            <a:off x="96752" y="42418"/>
            <a:ext cx="8404354" cy="830997"/>
          </a:xfrm>
          <a:prstGeom prst="rect">
            <a:avLst/>
          </a:prstGeom>
          <a:noFill/>
        </p:spPr>
        <p:txBody>
          <a:bodyPr wrap="square">
            <a:spAutoFit/>
          </a:bodyPr>
          <a:lstStyle/>
          <a:p>
            <a:r>
              <a:rPr lang="en-GB" sz="2400" b="1" dirty="0"/>
              <a:t>Working Age Claimant Rate – August 1993 to May 2023</a:t>
            </a:r>
          </a:p>
          <a:p>
            <a:r>
              <a:rPr lang="en-GB" sz="2400" dirty="0" err="1"/>
              <a:t>Adur</a:t>
            </a:r>
            <a:r>
              <a:rPr lang="en-GB" sz="2400" dirty="0"/>
              <a:t> and Worthing, with GB and SE</a:t>
            </a:r>
          </a:p>
        </p:txBody>
      </p:sp>
    </p:spTree>
    <p:extLst>
      <p:ext uri="{BB962C8B-B14F-4D97-AF65-F5344CB8AC3E}">
        <p14:creationId xmlns:p14="http://schemas.microsoft.com/office/powerpoint/2010/main" val="87995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AE3C4E2-A798-F584-6FA0-C847B78D0CD2}"/>
              </a:ext>
            </a:extLst>
          </p:cNvPr>
          <p:cNvSpPr txBox="1"/>
          <p:nvPr/>
        </p:nvSpPr>
        <p:spPr>
          <a:xfrm>
            <a:off x="261257" y="6453051"/>
            <a:ext cx="7184572" cy="369332"/>
          </a:xfrm>
          <a:prstGeom prst="rect">
            <a:avLst/>
          </a:prstGeom>
          <a:noFill/>
        </p:spPr>
        <p:txBody>
          <a:bodyPr wrap="square" rtlCol="0">
            <a:spAutoFit/>
          </a:bodyPr>
          <a:lstStyle/>
          <a:p>
            <a:r>
              <a:rPr lang="en-GB" dirty="0"/>
              <a:t>Source: DWP – accessed via nomisweb.co.uk</a:t>
            </a:r>
          </a:p>
        </p:txBody>
      </p:sp>
      <p:sp>
        <p:nvSpPr>
          <p:cNvPr id="8" name="TextBox 7">
            <a:extLst>
              <a:ext uri="{FF2B5EF4-FFF2-40B4-BE49-F238E27FC236}">
                <a16:creationId xmlns:a16="http://schemas.microsoft.com/office/drawing/2014/main" id="{22EFAE81-F4C5-FC64-BFCC-7BEE6BA78292}"/>
              </a:ext>
            </a:extLst>
          </p:cNvPr>
          <p:cNvSpPr txBox="1"/>
          <p:nvPr/>
        </p:nvSpPr>
        <p:spPr>
          <a:xfrm>
            <a:off x="2886891" y="2023974"/>
            <a:ext cx="4885509" cy="369332"/>
          </a:xfrm>
          <a:prstGeom prst="rect">
            <a:avLst/>
          </a:prstGeom>
          <a:noFill/>
        </p:spPr>
        <p:txBody>
          <a:bodyPr wrap="square" rtlCol="0">
            <a:spAutoFit/>
          </a:bodyPr>
          <a:lstStyle/>
          <a:p>
            <a:r>
              <a:rPr lang="en-GB" dirty="0"/>
              <a:t>In May 2023 there were </a:t>
            </a:r>
          </a:p>
        </p:txBody>
      </p:sp>
      <p:pic>
        <p:nvPicPr>
          <p:cNvPr id="2" name="Picture 1">
            <a:extLst>
              <a:ext uri="{FF2B5EF4-FFF2-40B4-BE49-F238E27FC236}">
                <a16:creationId xmlns:a16="http://schemas.microsoft.com/office/drawing/2014/main" id="{9648CCEA-A09A-716F-81DD-67217BF1B01D}"/>
              </a:ext>
            </a:extLst>
          </p:cNvPr>
          <p:cNvPicPr>
            <a:picLocks noChangeAspect="1"/>
          </p:cNvPicPr>
          <p:nvPr/>
        </p:nvPicPr>
        <p:blipFill>
          <a:blip r:embed="rId3"/>
          <a:stretch>
            <a:fillRect/>
          </a:stretch>
        </p:blipFill>
        <p:spPr>
          <a:xfrm>
            <a:off x="119551" y="893220"/>
            <a:ext cx="8687766" cy="5375165"/>
          </a:xfrm>
          <a:prstGeom prst="rect">
            <a:avLst/>
          </a:prstGeom>
        </p:spPr>
      </p:pic>
      <p:sp>
        <p:nvSpPr>
          <p:cNvPr id="3" name="TextBox 2">
            <a:extLst>
              <a:ext uri="{FF2B5EF4-FFF2-40B4-BE49-F238E27FC236}">
                <a16:creationId xmlns:a16="http://schemas.microsoft.com/office/drawing/2014/main" id="{6CE85C0B-73DC-E14F-0E72-0223DE6C6603}"/>
              </a:ext>
            </a:extLst>
          </p:cNvPr>
          <p:cNvSpPr txBox="1"/>
          <p:nvPr/>
        </p:nvSpPr>
        <p:spPr>
          <a:xfrm>
            <a:off x="119551" y="62223"/>
            <a:ext cx="8404354" cy="830997"/>
          </a:xfrm>
          <a:prstGeom prst="rect">
            <a:avLst/>
          </a:prstGeom>
          <a:noFill/>
        </p:spPr>
        <p:txBody>
          <a:bodyPr wrap="square">
            <a:spAutoFit/>
          </a:bodyPr>
          <a:lstStyle/>
          <a:p>
            <a:r>
              <a:rPr lang="en-GB" sz="2400" b="1" dirty="0"/>
              <a:t>Numbers of Claimants (16-24 years and 50+ years)</a:t>
            </a:r>
          </a:p>
          <a:p>
            <a:r>
              <a:rPr lang="en-GB" sz="2400" dirty="0"/>
              <a:t>August 1993 to May 2023 - </a:t>
            </a:r>
            <a:r>
              <a:rPr lang="en-GB" sz="2400" dirty="0" err="1"/>
              <a:t>Adur</a:t>
            </a:r>
            <a:r>
              <a:rPr lang="en-GB" sz="2400" dirty="0"/>
              <a:t> and Worthing</a:t>
            </a:r>
          </a:p>
        </p:txBody>
      </p:sp>
    </p:spTree>
    <p:extLst>
      <p:ext uri="{BB962C8B-B14F-4D97-AF65-F5344CB8AC3E}">
        <p14:creationId xmlns:p14="http://schemas.microsoft.com/office/powerpoint/2010/main" val="2876415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2EFAE81-F4C5-FC64-BFCC-7BEE6BA78292}"/>
              </a:ext>
            </a:extLst>
          </p:cNvPr>
          <p:cNvSpPr txBox="1"/>
          <p:nvPr/>
        </p:nvSpPr>
        <p:spPr>
          <a:xfrm>
            <a:off x="117565" y="116797"/>
            <a:ext cx="8460499" cy="1200329"/>
          </a:xfrm>
          <a:prstGeom prst="rect">
            <a:avLst/>
          </a:prstGeom>
          <a:noFill/>
        </p:spPr>
        <p:txBody>
          <a:bodyPr wrap="square" rtlCol="0">
            <a:spAutoFit/>
          </a:bodyPr>
          <a:lstStyle/>
          <a:p>
            <a:r>
              <a:rPr lang="en-GB" sz="2400" b="1" dirty="0"/>
              <a:t>Implications of Older Workers – personal level and wider economic level</a:t>
            </a:r>
          </a:p>
          <a:p>
            <a:endParaRPr lang="en-GB" sz="2400" dirty="0"/>
          </a:p>
        </p:txBody>
      </p:sp>
      <p:pic>
        <p:nvPicPr>
          <p:cNvPr id="4" name="Picture 3">
            <a:extLst>
              <a:ext uri="{FF2B5EF4-FFF2-40B4-BE49-F238E27FC236}">
                <a16:creationId xmlns:a16="http://schemas.microsoft.com/office/drawing/2014/main" id="{635AFB91-0CD3-8B4A-8AF5-0191DA504888}"/>
              </a:ext>
            </a:extLst>
          </p:cNvPr>
          <p:cNvPicPr>
            <a:picLocks noChangeAspect="1"/>
          </p:cNvPicPr>
          <p:nvPr/>
        </p:nvPicPr>
        <p:blipFill rotWithShape="1">
          <a:blip r:embed="rId3"/>
          <a:srcRect l="11143" t="17873" r="13143" b="7715"/>
          <a:stretch/>
        </p:blipFill>
        <p:spPr>
          <a:xfrm rot="21410320">
            <a:off x="666205" y="1067376"/>
            <a:ext cx="6923314" cy="3827417"/>
          </a:xfrm>
          <a:prstGeom prst="rect">
            <a:avLst/>
          </a:prstGeom>
          <a:ln>
            <a:solidFill>
              <a:schemeClr val="accent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AFACF32-D0CF-1556-EE38-60125FA6B8A1}"/>
              </a:ext>
            </a:extLst>
          </p:cNvPr>
          <p:cNvSpPr txBox="1"/>
          <p:nvPr/>
        </p:nvSpPr>
        <p:spPr>
          <a:xfrm>
            <a:off x="117566" y="6000565"/>
            <a:ext cx="8578064" cy="646331"/>
          </a:xfrm>
          <a:prstGeom prst="rect">
            <a:avLst/>
          </a:prstGeom>
          <a:noFill/>
        </p:spPr>
        <p:txBody>
          <a:bodyPr wrap="square">
            <a:spAutoFit/>
          </a:bodyPr>
          <a:lstStyle/>
          <a:p>
            <a:r>
              <a:rPr lang="en-GB" dirty="0"/>
              <a:t>https://www.health.org.uk/about-the-health-foundation/get-involved/events/health-is-wealth</a:t>
            </a:r>
          </a:p>
        </p:txBody>
      </p:sp>
      <p:sp>
        <p:nvSpPr>
          <p:cNvPr id="9" name="TextBox 8">
            <a:extLst>
              <a:ext uri="{FF2B5EF4-FFF2-40B4-BE49-F238E27FC236}">
                <a16:creationId xmlns:a16="http://schemas.microsoft.com/office/drawing/2014/main" id="{0CBC76FD-7558-3C40-6053-D9D89371E684}"/>
              </a:ext>
            </a:extLst>
          </p:cNvPr>
          <p:cNvSpPr txBox="1"/>
          <p:nvPr/>
        </p:nvSpPr>
        <p:spPr>
          <a:xfrm>
            <a:off x="117566" y="5332283"/>
            <a:ext cx="8578065" cy="646331"/>
          </a:xfrm>
          <a:prstGeom prst="rect">
            <a:avLst/>
          </a:prstGeom>
          <a:noFill/>
        </p:spPr>
        <p:txBody>
          <a:bodyPr wrap="square" rtlCol="0">
            <a:spAutoFit/>
          </a:bodyPr>
          <a:lstStyle/>
          <a:p>
            <a:r>
              <a:rPr lang="en-GB" dirty="0"/>
              <a:t>Slide taken from Health is Wealth lecture by Andy Haldane, CE of RSA, previously Chief Economist at BoE</a:t>
            </a:r>
          </a:p>
        </p:txBody>
      </p:sp>
    </p:spTree>
    <p:extLst>
      <p:ext uri="{BB962C8B-B14F-4D97-AF65-F5344CB8AC3E}">
        <p14:creationId xmlns:p14="http://schemas.microsoft.com/office/powerpoint/2010/main" val="2704085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2EFAE81-F4C5-FC64-BFCC-7BEE6BA78292}"/>
              </a:ext>
            </a:extLst>
          </p:cNvPr>
          <p:cNvSpPr txBox="1"/>
          <p:nvPr/>
        </p:nvSpPr>
        <p:spPr>
          <a:xfrm>
            <a:off x="117565" y="4270785"/>
            <a:ext cx="8608423" cy="830997"/>
          </a:xfrm>
          <a:prstGeom prst="rect">
            <a:avLst/>
          </a:prstGeom>
          <a:noFill/>
        </p:spPr>
        <p:txBody>
          <a:bodyPr wrap="square" rtlCol="0">
            <a:spAutoFit/>
          </a:bodyPr>
          <a:lstStyle/>
          <a:p>
            <a:r>
              <a:rPr lang="en-GB" sz="2400" b="1" dirty="0"/>
              <a:t>Census 2021 – People Aged 65+ - Disabled </a:t>
            </a:r>
          </a:p>
          <a:p>
            <a:endParaRPr lang="en-GB" sz="2400" dirty="0"/>
          </a:p>
        </p:txBody>
      </p:sp>
      <p:sp>
        <p:nvSpPr>
          <p:cNvPr id="2" name="TextBox 1">
            <a:extLst>
              <a:ext uri="{FF2B5EF4-FFF2-40B4-BE49-F238E27FC236}">
                <a16:creationId xmlns:a16="http://schemas.microsoft.com/office/drawing/2014/main" id="{97A434EC-EAAC-8E70-E2F0-59F4578E29C5}"/>
              </a:ext>
            </a:extLst>
          </p:cNvPr>
          <p:cNvSpPr txBox="1"/>
          <p:nvPr/>
        </p:nvSpPr>
        <p:spPr>
          <a:xfrm>
            <a:off x="117565" y="532295"/>
            <a:ext cx="8460499" cy="1477328"/>
          </a:xfrm>
          <a:prstGeom prst="rect">
            <a:avLst/>
          </a:prstGeom>
          <a:noFill/>
        </p:spPr>
        <p:txBody>
          <a:bodyPr wrap="square" rtlCol="0">
            <a:spAutoFit/>
          </a:bodyPr>
          <a:lstStyle/>
          <a:p>
            <a:pPr marL="285750" indent="-285750">
              <a:buFont typeface="Arial" panose="020B0604020202020204" pitchFamily="34" charset="0"/>
              <a:buChar char="•"/>
            </a:pPr>
            <a:r>
              <a:rPr lang="en-GB" dirty="0"/>
              <a:t>Non-means tested</a:t>
            </a:r>
          </a:p>
          <a:p>
            <a:pPr marL="285750" indent="-285750">
              <a:buFont typeface="Arial" panose="020B0604020202020204" pitchFamily="34" charset="0"/>
              <a:buChar char="•"/>
            </a:pPr>
            <a:r>
              <a:rPr lang="en-GB" dirty="0"/>
              <a:t>65+ benefit people who have care needs (need support with daily living)</a:t>
            </a:r>
          </a:p>
          <a:p>
            <a:pPr marL="285750" indent="-285750">
              <a:buFont typeface="Arial" panose="020B0604020202020204" pitchFamily="34" charset="0"/>
              <a:buChar char="•"/>
            </a:pPr>
            <a:r>
              <a:rPr lang="en-GB" dirty="0"/>
              <a:t>Based on </a:t>
            </a:r>
            <a:r>
              <a:rPr lang="en-GB" b="1" dirty="0"/>
              <a:t>need</a:t>
            </a:r>
          </a:p>
          <a:p>
            <a:pPr marL="285750" indent="-285750">
              <a:buFont typeface="Arial" panose="020B0604020202020204" pitchFamily="34" charset="0"/>
              <a:buChar char="•"/>
            </a:pPr>
            <a:r>
              <a:rPr lang="en-GB" dirty="0"/>
              <a:t>Lower and higher rates – average £80 per week in </a:t>
            </a:r>
            <a:r>
              <a:rPr lang="en-GB" dirty="0" err="1"/>
              <a:t>Adur</a:t>
            </a:r>
            <a:r>
              <a:rPr lang="en-GB" dirty="0"/>
              <a:t> and Worthing.</a:t>
            </a:r>
          </a:p>
          <a:p>
            <a:r>
              <a:rPr lang="en-GB" dirty="0"/>
              <a:t> </a:t>
            </a:r>
          </a:p>
        </p:txBody>
      </p:sp>
      <p:graphicFrame>
        <p:nvGraphicFramePr>
          <p:cNvPr id="7" name="Table 6">
            <a:extLst>
              <a:ext uri="{FF2B5EF4-FFF2-40B4-BE49-F238E27FC236}">
                <a16:creationId xmlns:a16="http://schemas.microsoft.com/office/drawing/2014/main" id="{EE31ECA0-FC6D-663C-2762-C83A87B886AE}"/>
              </a:ext>
            </a:extLst>
          </p:cNvPr>
          <p:cNvGraphicFramePr>
            <a:graphicFrameLocks noGrp="1"/>
          </p:cNvGraphicFramePr>
          <p:nvPr>
            <p:extLst>
              <p:ext uri="{D42A27DB-BD31-4B8C-83A1-F6EECF244321}">
                <p14:modId xmlns:p14="http://schemas.microsoft.com/office/powerpoint/2010/main" val="2015268204"/>
              </p:ext>
            </p:extLst>
          </p:nvPr>
        </p:nvGraphicFramePr>
        <p:xfrm>
          <a:off x="265490" y="1770645"/>
          <a:ext cx="7402413" cy="2402861"/>
        </p:xfrm>
        <a:graphic>
          <a:graphicData uri="http://schemas.openxmlformats.org/drawingml/2006/table">
            <a:tbl>
              <a:tblPr>
                <a:tableStyleId>{5C22544A-7EE6-4342-B048-85BDC9FD1C3A}</a:tableStyleId>
              </a:tblPr>
              <a:tblGrid>
                <a:gridCol w="1380111">
                  <a:extLst>
                    <a:ext uri="{9D8B030D-6E8A-4147-A177-3AD203B41FA5}">
                      <a16:colId xmlns:a16="http://schemas.microsoft.com/office/drawing/2014/main" val="4155142855"/>
                    </a:ext>
                  </a:extLst>
                </a:gridCol>
                <a:gridCol w="1003717">
                  <a:extLst>
                    <a:ext uri="{9D8B030D-6E8A-4147-A177-3AD203B41FA5}">
                      <a16:colId xmlns:a16="http://schemas.microsoft.com/office/drawing/2014/main" val="3910332022"/>
                    </a:ext>
                  </a:extLst>
                </a:gridCol>
                <a:gridCol w="1003717">
                  <a:extLst>
                    <a:ext uri="{9D8B030D-6E8A-4147-A177-3AD203B41FA5}">
                      <a16:colId xmlns:a16="http://schemas.microsoft.com/office/drawing/2014/main" val="1042741"/>
                    </a:ext>
                  </a:extLst>
                </a:gridCol>
                <a:gridCol w="1003717">
                  <a:extLst>
                    <a:ext uri="{9D8B030D-6E8A-4147-A177-3AD203B41FA5}">
                      <a16:colId xmlns:a16="http://schemas.microsoft.com/office/drawing/2014/main" val="1698573225"/>
                    </a:ext>
                  </a:extLst>
                </a:gridCol>
                <a:gridCol w="1003717">
                  <a:extLst>
                    <a:ext uri="{9D8B030D-6E8A-4147-A177-3AD203B41FA5}">
                      <a16:colId xmlns:a16="http://schemas.microsoft.com/office/drawing/2014/main" val="899830078"/>
                    </a:ext>
                  </a:extLst>
                </a:gridCol>
                <a:gridCol w="1003717">
                  <a:extLst>
                    <a:ext uri="{9D8B030D-6E8A-4147-A177-3AD203B41FA5}">
                      <a16:colId xmlns:a16="http://schemas.microsoft.com/office/drawing/2014/main" val="3946153131"/>
                    </a:ext>
                  </a:extLst>
                </a:gridCol>
                <a:gridCol w="1003717">
                  <a:extLst>
                    <a:ext uri="{9D8B030D-6E8A-4147-A177-3AD203B41FA5}">
                      <a16:colId xmlns:a16="http://schemas.microsoft.com/office/drawing/2014/main" val="1480518001"/>
                    </a:ext>
                  </a:extLst>
                </a:gridCol>
              </a:tblGrid>
              <a:tr h="264284">
                <a:tc>
                  <a:txBody>
                    <a:bodyPr/>
                    <a:lstStyle/>
                    <a:p>
                      <a:pPr algn="l" fontAlgn="b"/>
                      <a:r>
                        <a:rPr lang="en-GB" sz="1600" b="1" u="none" strike="noStrike" dirty="0">
                          <a:effectLst/>
                        </a:rPr>
                        <a:t> </a:t>
                      </a:r>
                      <a:endParaRPr lang="en-GB" sz="1600" b="1" i="0" u="none" strike="noStrike" dirty="0">
                        <a:effectLst/>
                        <a:latin typeface="arial" panose="020B0604020202020204" pitchFamily="34" charset="0"/>
                      </a:endParaRPr>
                    </a:p>
                  </a:txBody>
                  <a:tcPr marL="7620" marR="7620" marT="7620" marB="0" anchor="ctr"/>
                </a:tc>
                <a:tc>
                  <a:txBody>
                    <a:bodyPr/>
                    <a:lstStyle/>
                    <a:p>
                      <a:pPr algn="r" fontAlgn="b"/>
                      <a:r>
                        <a:rPr lang="en-GB" sz="1600" b="1" u="none" strike="noStrike" dirty="0">
                          <a:effectLst/>
                        </a:rPr>
                        <a:t>May-18</a:t>
                      </a:r>
                      <a:endParaRPr lang="en-GB" sz="1600" b="1" i="0" u="none" strike="noStrike" dirty="0">
                        <a:effectLst/>
                        <a:latin typeface="arial" panose="020B0604020202020204" pitchFamily="34" charset="0"/>
                      </a:endParaRPr>
                    </a:p>
                  </a:txBody>
                  <a:tcPr marL="7620" marR="7620" marT="7620" marB="0" anchor="ctr"/>
                </a:tc>
                <a:tc>
                  <a:txBody>
                    <a:bodyPr/>
                    <a:lstStyle/>
                    <a:p>
                      <a:pPr algn="r" fontAlgn="b"/>
                      <a:r>
                        <a:rPr lang="en-GB" sz="1600" b="1" u="none" strike="noStrike" dirty="0">
                          <a:effectLst/>
                        </a:rPr>
                        <a:t>May-19</a:t>
                      </a:r>
                      <a:endParaRPr lang="en-GB" sz="1600" b="1" i="0" u="none" strike="noStrike" dirty="0">
                        <a:effectLst/>
                        <a:latin typeface="arial" panose="020B0604020202020204" pitchFamily="34" charset="0"/>
                      </a:endParaRPr>
                    </a:p>
                  </a:txBody>
                  <a:tcPr marL="7620" marR="7620" marT="7620" marB="0" anchor="ctr"/>
                </a:tc>
                <a:tc>
                  <a:txBody>
                    <a:bodyPr/>
                    <a:lstStyle/>
                    <a:p>
                      <a:pPr algn="r" fontAlgn="b"/>
                      <a:r>
                        <a:rPr lang="en-GB" sz="1600" b="1" u="none" strike="noStrike" dirty="0">
                          <a:effectLst/>
                        </a:rPr>
                        <a:t>May-20</a:t>
                      </a:r>
                      <a:endParaRPr lang="en-GB" sz="1600" b="1" i="0" u="none" strike="noStrike" dirty="0">
                        <a:effectLst/>
                        <a:latin typeface="arial" panose="020B0604020202020204" pitchFamily="34" charset="0"/>
                      </a:endParaRPr>
                    </a:p>
                  </a:txBody>
                  <a:tcPr marL="7620" marR="7620" marT="7620" marB="0" anchor="ctr"/>
                </a:tc>
                <a:tc>
                  <a:txBody>
                    <a:bodyPr/>
                    <a:lstStyle/>
                    <a:p>
                      <a:pPr algn="r" fontAlgn="b"/>
                      <a:r>
                        <a:rPr lang="en-GB" sz="1600" b="1" u="none" strike="noStrike" dirty="0">
                          <a:effectLst/>
                        </a:rPr>
                        <a:t>May-21</a:t>
                      </a:r>
                      <a:endParaRPr lang="en-GB" sz="1600" b="1" i="0" u="none" strike="noStrike" dirty="0">
                        <a:effectLst/>
                        <a:latin typeface="arial" panose="020B0604020202020204" pitchFamily="34" charset="0"/>
                      </a:endParaRPr>
                    </a:p>
                  </a:txBody>
                  <a:tcPr marL="7620" marR="7620" marT="7620" marB="0" anchor="ctr"/>
                </a:tc>
                <a:tc>
                  <a:txBody>
                    <a:bodyPr/>
                    <a:lstStyle/>
                    <a:p>
                      <a:pPr algn="r" fontAlgn="b"/>
                      <a:r>
                        <a:rPr lang="en-GB" sz="1600" b="1" u="none" strike="noStrike">
                          <a:effectLst/>
                        </a:rPr>
                        <a:t>May-22</a:t>
                      </a:r>
                      <a:endParaRPr lang="en-GB" sz="1600" b="1" i="0" u="none" strike="noStrike">
                        <a:effectLst/>
                        <a:latin typeface="arial" panose="020B0604020202020204" pitchFamily="34" charset="0"/>
                      </a:endParaRPr>
                    </a:p>
                  </a:txBody>
                  <a:tcPr marL="7620" marR="7620" marT="7620" marB="0" anchor="ctr"/>
                </a:tc>
                <a:tc>
                  <a:txBody>
                    <a:bodyPr/>
                    <a:lstStyle/>
                    <a:p>
                      <a:pPr algn="r" fontAlgn="b"/>
                      <a:r>
                        <a:rPr lang="en-GB" sz="1600" b="1" u="none" strike="noStrike" dirty="0">
                          <a:effectLst/>
                        </a:rPr>
                        <a:t>Nov-22</a:t>
                      </a:r>
                      <a:endParaRPr lang="en-GB" sz="1600" b="1" i="0" u="none" strike="noStrike" dirty="0">
                        <a:effectLst/>
                        <a:latin typeface="arial" panose="020B0604020202020204" pitchFamily="34" charset="0"/>
                      </a:endParaRPr>
                    </a:p>
                  </a:txBody>
                  <a:tcPr marL="7620" marR="7620" marT="7620" marB="0" anchor="ctr"/>
                </a:tc>
                <a:extLst>
                  <a:ext uri="{0D108BD9-81ED-4DB2-BD59-A6C34878D82A}">
                    <a16:rowId xmlns:a16="http://schemas.microsoft.com/office/drawing/2014/main" val="3829110573"/>
                  </a:ext>
                </a:extLst>
              </a:tr>
              <a:tr h="305511">
                <a:tc>
                  <a:txBody>
                    <a:bodyPr/>
                    <a:lstStyle/>
                    <a:p>
                      <a:pPr algn="l" fontAlgn="b"/>
                      <a:r>
                        <a:rPr lang="en-GB" sz="1600" u="none" strike="noStrike" dirty="0" err="1">
                          <a:solidFill>
                            <a:srgbClr val="FF0000"/>
                          </a:solidFill>
                          <a:effectLst/>
                        </a:rPr>
                        <a:t>Adur</a:t>
                      </a:r>
                      <a:endParaRPr lang="en-GB" sz="1600" b="0" i="0" u="none" strike="noStrike" dirty="0">
                        <a:solidFill>
                          <a:srgbClr val="FF0000"/>
                        </a:solidFill>
                        <a:effectLst/>
                        <a:latin typeface="arial" panose="020B0604020202020204" pitchFamily="34" charset="0"/>
                      </a:endParaRPr>
                    </a:p>
                  </a:txBody>
                  <a:tcPr marL="7620" marR="7620" marT="7620" marB="0" anchor="ctr"/>
                </a:tc>
                <a:tc>
                  <a:txBody>
                    <a:bodyPr/>
                    <a:lstStyle/>
                    <a:p>
                      <a:pPr algn="r" fontAlgn="b"/>
                      <a:r>
                        <a:rPr lang="en-GB" sz="1600" u="none" strike="noStrike" dirty="0">
                          <a:solidFill>
                            <a:srgbClr val="FF0000"/>
                          </a:solidFill>
                          <a:effectLst/>
                        </a:rPr>
                        <a:t>1,811</a:t>
                      </a:r>
                      <a:endParaRPr lang="en-GB" sz="1600" b="0" i="0" u="none" strike="noStrike" dirty="0">
                        <a:solidFill>
                          <a:srgbClr val="FF0000"/>
                        </a:solidFill>
                        <a:effectLst/>
                        <a:latin typeface="arial" panose="020B0604020202020204" pitchFamily="34" charset="0"/>
                      </a:endParaRPr>
                    </a:p>
                  </a:txBody>
                  <a:tcPr marL="7620" marR="7620" marT="7620" marB="0" anchor="ctr"/>
                </a:tc>
                <a:tc>
                  <a:txBody>
                    <a:bodyPr/>
                    <a:lstStyle/>
                    <a:p>
                      <a:pPr algn="r" fontAlgn="b"/>
                      <a:r>
                        <a:rPr lang="en-GB" sz="1600" u="none" strike="noStrike" dirty="0">
                          <a:solidFill>
                            <a:srgbClr val="FF0000"/>
                          </a:solidFill>
                          <a:effectLst/>
                        </a:rPr>
                        <a:t>1,771</a:t>
                      </a:r>
                      <a:endParaRPr lang="en-GB" sz="1600" b="0" i="0" u="none" strike="noStrike" dirty="0">
                        <a:solidFill>
                          <a:srgbClr val="FF0000"/>
                        </a:solidFill>
                        <a:effectLst/>
                        <a:latin typeface="arial" panose="020B0604020202020204" pitchFamily="34" charset="0"/>
                      </a:endParaRPr>
                    </a:p>
                  </a:txBody>
                  <a:tcPr marL="7620" marR="7620" marT="7620" marB="0" anchor="ctr"/>
                </a:tc>
                <a:tc>
                  <a:txBody>
                    <a:bodyPr/>
                    <a:lstStyle/>
                    <a:p>
                      <a:pPr algn="r" fontAlgn="b"/>
                      <a:r>
                        <a:rPr lang="en-GB" sz="1600" u="none" strike="noStrike" dirty="0">
                          <a:solidFill>
                            <a:srgbClr val="FF0000"/>
                          </a:solidFill>
                          <a:effectLst/>
                        </a:rPr>
                        <a:t>1,787</a:t>
                      </a:r>
                      <a:endParaRPr lang="en-GB" sz="1600" b="0" i="0" u="none" strike="noStrike" dirty="0">
                        <a:solidFill>
                          <a:srgbClr val="FF0000"/>
                        </a:solidFill>
                        <a:effectLst/>
                        <a:latin typeface="arial" panose="020B0604020202020204" pitchFamily="34" charset="0"/>
                      </a:endParaRPr>
                    </a:p>
                  </a:txBody>
                  <a:tcPr marL="7620" marR="7620" marT="7620" marB="0" anchor="ctr"/>
                </a:tc>
                <a:tc>
                  <a:txBody>
                    <a:bodyPr/>
                    <a:lstStyle/>
                    <a:p>
                      <a:pPr algn="r" fontAlgn="b"/>
                      <a:r>
                        <a:rPr lang="en-GB" sz="1600" u="none" strike="noStrike" dirty="0">
                          <a:solidFill>
                            <a:srgbClr val="FF0000"/>
                          </a:solidFill>
                          <a:effectLst/>
                        </a:rPr>
                        <a:t>1,743</a:t>
                      </a:r>
                      <a:endParaRPr lang="en-GB" sz="1600" b="0" i="0" u="none" strike="noStrike" dirty="0">
                        <a:solidFill>
                          <a:srgbClr val="FF0000"/>
                        </a:solidFill>
                        <a:effectLst/>
                        <a:latin typeface="arial" panose="020B0604020202020204" pitchFamily="34" charset="0"/>
                      </a:endParaRPr>
                    </a:p>
                  </a:txBody>
                  <a:tcPr marL="7620" marR="7620" marT="7620" marB="0" anchor="ctr"/>
                </a:tc>
                <a:tc>
                  <a:txBody>
                    <a:bodyPr/>
                    <a:lstStyle/>
                    <a:p>
                      <a:pPr algn="r" fontAlgn="b"/>
                      <a:r>
                        <a:rPr lang="en-GB" sz="1600" u="none" strike="noStrike" dirty="0">
                          <a:solidFill>
                            <a:srgbClr val="FF0000"/>
                          </a:solidFill>
                          <a:effectLst/>
                        </a:rPr>
                        <a:t>1,767</a:t>
                      </a:r>
                      <a:endParaRPr lang="en-GB" sz="1600" b="0" i="0" u="none" strike="noStrike" dirty="0">
                        <a:solidFill>
                          <a:srgbClr val="FF0000"/>
                        </a:solidFill>
                        <a:effectLst/>
                        <a:latin typeface="arial" panose="020B0604020202020204" pitchFamily="34" charset="0"/>
                      </a:endParaRPr>
                    </a:p>
                  </a:txBody>
                  <a:tcPr marL="7620" marR="7620" marT="7620" marB="0" anchor="ctr"/>
                </a:tc>
                <a:tc>
                  <a:txBody>
                    <a:bodyPr/>
                    <a:lstStyle/>
                    <a:p>
                      <a:pPr algn="r" fontAlgn="b"/>
                      <a:r>
                        <a:rPr lang="en-GB" sz="1600" u="none" strike="noStrike" dirty="0">
                          <a:solidFill>
                            <a:srgbClr val="FF0000"/>
                          </a:solidFill>
                          <a:effectLst/>
                        </a:rPr>
                        <a:t>1,812</a:t>
                      </a:r>
                      <a:endParaRPr lang="en-GB" sz="1600" b="0" i="0" u="none" strike="noStrike" dirty="0">
                        <a:solidFill>
                          <a:srgbClr val="FF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051993221"/>
                  </a:ext>
                </a:extLst>
              </a:tr>
              <a:tr h="305511">
                <a:tc>
                  <a:txBody>
                    <a:bodyPr/>
                    <a:lstStyle/>
                    <a:p>
                      <a:pPr algn="l" fontAlgn="b"/>
                      <a:r>
                        <a:rPr lang="en-GB" sz="1600" u="none" strike="noStrike" dirty="0">
                          <a:effectLst/>
                        </a:rPr>
                        <a:t>Arun</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5,463</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a:effectLst/>
                        </a:rPr>
                        <a:t>5,511</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5,536</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5,396</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a:effectLst/>
                        </a:rPr>
                        <a:t>5,321</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a:effectLst/>
                        </a:rPr>
                        <a:t>5,476</a:t>
                      </a:r>
                      <a:endParaRPr lang="en-GB" sz="1600" b="0" i="0" u="none" strike="noStrike">
                        <a:effectLst/>
                        <a:latin typeface="arial" panose="020B0604020202020204" pitchFamily="34" charset="0"/>
                      </a:endParaRPr>
                    </a:p>
                  </a:txBody>
                  <a:tcPr marL="7620" marR="7620" marT="7620" marB="0" anchor="ctr"/>
                </a:tc>
                <a:extLst>
                  <a:ext uri="{0D108BD9-81ED-4DB2-BD59-A6C34878D82A}">
                    <a16:rowId xmlns:a16="http://schemas.microsoft.com/office/drawing/2014/main" val="2334482324"/>
                  </a:ext>
                </a:extLst>
              </a:tr>
              <a:tr h="305511">
                <a:tc>
                  <a:txBody>
                    <a:bodyPr/>
                    <a:lstStyle/>
                    <a:p>
                      <a:pPr algn="l" fontAlgn="b"/>
                      <a:r>
                        <a:rPr lang="en-GB" sz="1600" u="none" strike="noStrike">
                          <a:effectLst/>
                        </a:rPr>
                        <a:t>Chichester</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a:effectLst/>
                        </a:rPr>
                        <a:t>3,291</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3,365</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a:effectLst/>
                        </a:rPr>
                        <a:t>3,347</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3,299</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a:effectLst/>
                        </a:rPr>
                        <a:t>3,272</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a:effectLst/>
                        </a:rPr>
                        <a:t>3,347</a:t>
                      </a:r>
                      <a:endParaRPr lang="en-GB" sz="1600" b="0" i="0" u="none" strike="noStrike">
                        <a:effectLst/>
                        <a:latin typeface="arial" panose="020B0604020202020204" pitchFamily="34" charset="0"/>
                      </a:endParaRPr>
                    </a:p>
                  </a:txBody>
                  <a:tcPr marL="7620" marR="7620" marT="7620" marB="0" anchor="ctr"/>
                </a:tc>
                <a:extLst>
                  <a:ext uri="{0D108BD9-81ED-4DB2-BD59-A6C34878D82A}">
                    <a16:rowId xmlns:a16="http://schemas.microsoft.com/office/drawing/2014/main" val="2907254813"/>
                  </a:ext>
                </a:extLst>
              </a:tr>
              <a:tr h="305511">
                <a:tc>
                  <a:txBody>
                    <a:bodyPr/>
                    <a:lstStyle/>
                    <a:p>
                      <a:pPr algn="l" fontAlgn="b"/>
                      <a:r>
                        <a:rPr lang="en-GB" sz="1600" u="none" strike="noStrike">
                          <a:effectLst/>
                        </a:rPr>
                        <a:t>Crawley</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a:effectLst/>
                        </a:rPr>
                        <a:t>1,952</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a:effectLst/>
                        </a:rPr>
                        <a:t>1,965</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1,899</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1,841</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1,820</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a:effectLst/>
                        </a:rPr>
                        <a:t>1,820</a:t>
                      </a:r>
                      <a:endParaRPr lang="en-GB" sz="1600" b="0" i="0" u="none" strike="noStrike">
                        <a:effectLst/>
                        <a:latin typeface="arial" panose="020B0604020202020204" pitchFamily="34" charset="0"/>
                      </a:endParaRPr>
                    </a:p>
                  </a:txBody>
                  <a:tcPr marL="7620" marR="7620" marT="7620" marB="0" anchor="ctr"/>
                </a:tc>
                <a:extLst>
                  <a:ext uri="{0D108BD9-81ED-4DB2-BD59-A6C34878D82A}">
                    <a16:rowId xmlns:a16="http://schemas.microsoft.com/office/drawing/2014/main" val="2696343265"/>
                  </a:ext>
                </a:extLst>
              </a:tr>
              <a:tr h="305511">
                <a:tc>
                  <a:txBody>
                    <a:bodyPr/>
                    <a:lstStyle/>
                    <a:p>
                      <a:pPr algn="l" fontAlgn="b"/>
                      <a:r>
                        <a:rPr lang="en-GB" sz="1600" u="none" strike="noStrike">
                          <a:effectLst/>
                        </a:rPr>
                        <a:t>Horsham</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a:effectLst/>
                        </a:rPr>
                        <a:t>3,064</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a:effectLst/>
                        </a:rPr>
                        <a:t>3,216</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a:effectLst/>
                        </a:rPr>
                        <a:t>3,191</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3,149</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3,162</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a:effectLst/>
                        </a:rPr>
                        <a:t>3,197</a:t>
                      </a:r>
                      <a:endParaRPr lang="en-GB" sz="1600" b="0" i="0" u="none" strike="noStrike">
                        <a:effectLst/>
                        <a:latin typeface="arial" panose="020B0604020202020204" pitchFamily="34" charset="0"/>
                      </a:endParaRPr>
                    </a:p>
                  </a:txBody>
                  <a:tcPr marL="7620" marR="7620" marT="7620" marB="0" anchor="ctr"/>
                </a:tc>
                <a:extLst>
                  <a:ext uri="{0D108BD9-81ED-4DB2-BD59-A6C34878D82A}">
                    <a16:rowId xmlns:a16="http://schemas.microsoft.com/office/drawing/2014/main" val="1656666148"/>
                  </a:ext>
                </a:extLst>
              </a:tr>
              <a:tr h="305511">
                <a:tc>
                  <a:txBody>
                    <a:bodyPr/>
                    <a:lstStyle/>
                    <a:p>
                      <a:pPr algn="l" fontAlgn="b"/>
                      <a:r>
                        <a:rPr lang="en-GB" sz="1600" u="none" strike="noStrike">
                          <a:effectLst/>
                        </a:rPr>
                        <a:t>Mid Sussex</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a:effectLst/>
                        </a:rPr>
                        <a:t>3,071</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a:effectLst/>
                        </a:rPr>
                        <a:t>3,103</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a:effectLst/>
                        </a:rPr>
                        <a:t>3,055</a:t>
                      </a:r>
                      <a:endParaRPr lang="en-GB" sz="1600" b="0" i="0" u="none" strike="noStrike">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2,940</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2,906</a:t>
                      </a:r>
                      <a:endParaRPr lang="en-GB" sz="1600" b="0" i="0" u="none" strike="noStrike" dirty="0">
                        <a:effectLst/>
                        <a:latin typeface="arial" panose="020B0604020202020204" pitchFamily="34" charset="0"/>
                      </a:endParaRPr>
                    </a:p>
                  </a:txBody>
                  <a:tcPr marL="7620" marR="7620" marT="7620" marB="0" anchor="ctr"/>
                </a:tc>
                <a:tc>
                  <a:txBody>
                    <a:bodyPr/>
                    <a:lstStyle/>
                    <a:p>
                      <a:pPr algn="r" fontAlgn="b"/>
                      <a:r>
                        <a:rPr lang="en-GB" sz="1600" u="none" strike="noStrike" dirty="0">
                          <a:effectLst/>
                        </a:rPr>
                        <a:t>2,917</a:t>
                      </a:r>
                      <a:endParaRPr lang="en-GB" sz="1600" b="0" i="0" u="none" strike="noStrike" dirty="0">
                        <a:effectLst/>
                        <a:latin typeface="arial" panose="020B0604020202020204" pitchFamily="34" charset="0"/>
                      </a:endParaRPr>
                    </a:p>
                  </a:txBody>
                  <a:tcPr marL="7620" marR="7620" marT="7620" marB="0" anchor="ctr"/>
                </a:tc>
                <a:extLst>
                  <a:ext uri="{0D108BD9-81ED-4DB2-BD59-A6C34878D82A}">
                    <a16:rowId xmlns:a16="http://schemas.microsoft.com/office/drawing/2014/main" val="1723201666"/>
                  </a:ext>
                </a:extLst>
              </a:tr>
              <a:tr h="305511">
                <a:tc>
                  <a:txBody>
                    <a:bodyPr/>
                    <a:lstStyle/>
                    <a:p>
                      <a:pPr algn="l" fontAlgn="b"/>
                      <a:r>
                        <a:rPr lang="en-GB" sz="1600" u="none" strike="noStrike" dirty="0">
                          <a:solidFill>
                            <a:srgbClr val="FF0000"/>
                          </a:solidFill>
                          <a:effectLst/>
                        </a:rPr>
                        <a:t>Worthing</a:t>
                      </a:r>
                      <a:endParaRPr lang="en-GB" sz="1600" b="0" i="0" u="none" strike="noStrike" dirty="0">
                        <a:solidFill>
                          <a:srgbClr val="FF0000"/>
                        </a:solidFill>
                        <a:effectLst/>
                        <a:latin typeface="arial" panose="020B0604020202020204" pitchFamily="34" charset="0"/>
                      </a:endParaRPr>
                    </a:p>
                  </a:txBody>
                  <a:tcPr marL="7620" marR="7620" marT="7620" marB="0" anchor="ctr"/>
                </a:tc>
                <a:tc>
                  <a:txBody>
                    <a:bodyPr/>
                    <a:lstStyle/>
                    <a:p>
                      <a:pPr algn="r" fontAlgn="b"/>
                      <a:r>
                        <a:rPr lang="en-GB" sz="1600" u="none" strike="noStrike" dirty="0">
                          <a:solidFill>
                            <a:srgbClr val="FF0000"/>
                          </a:solidFill>
                          <a:effectLst/>
                        </a:rPr>
                        <a:t>3,027</a:t>
                      </a:r>
                      <a:endParaRPr lang="en-GB" sz="1600" b="0" i="0" u="none" strike="noStrike" dirty="0">
                        <a:solidFill>
                          <a:srgbClr val="FF0000"/>
                        </a:solidFill>
                        <a:effectLst/>
                        <a:latin typeface="arial" panose="020B0604020202020204" pitchFamily="34" charset="0"/>
                      </a:endParaRPr>
                    </a:p>
                  </a:txBody>
                  <a:tcPr marL="7620" marR="7620" marT="7620" marB="0" anchor="ctr"/>
                </a:tc>
                <a:tc>
                  <a:txBody>
                    <a:bodyPr/>
                    <a:lstStyle/>
                    <a:p>
                      <a:pPr algn="r" fontAlgn="b"/>
                      <a:r>
                        <a:rPr lang="en-GB" sz="1600" u="none" strike="noStrike">
                          <a:solidFill>
                            <a:srgbClr val="FF0000"/>
                          </a:solidFill>
                          <a:effectLst/>
                        </a:rPr>
                        <a:t>3,036</a:t>
                      </a:r>
                      <a:endParaRPr lang="en-GB" sz="1600" b="0" i="0" u="none" strike="noStrike">
                        <a:solidFill>
                          <a:srgbClr val="FF0000"/>
                        </a:solidFill>
                        <a:effectLst/>
                        <a:latin typeface="arial" panose="020B0604020202020204" pitchFamily="34" charset="0"/>
                      </a:endParaRPr>
                    </a:p>
                  </a:txBody>
                  <a:tcPr marL="7620" marR="7620" marT="7620" marB="0" anchor="ctr"/>
                </a:tc>
                <a:tc>
                  <a:txBody>
                    <a:bodyPr/>
                    <a:lstStyle/>
                    <a:p>
                      <a:pPr algn="r" fontAlgn="b"/>
                      <a:r>
                        <a:rPr lang="en-GB" sz="1600" u="none" strike="noStrike" dirty="0">
                          <a:solidFill>
                            <a:srgbClr val="FF0000"/>
                          </a:solidFill>
                          <a:effectLst/>
                        </a:rPr>
                        <a:t>2,969</a:t>
                      </a:r>
                      <a:endParaRPr lang="en-GB" sz="1600" b="0" i="0" u="none" strike="noStrike" dirty="0">
                        <a:solidFill>
                          <a:srgbClr val="FF0000"/>
                        </a:solidFill>
                        <a:effectLst/>
                        <a:latin typeface="arial" panose="020B0604020202020204" pitchFamily="34" charset="0"/>
                      </a:endParaRPr>
                    </a:p>
                  </a:txBody>
                  <a:tcPr marL="7620" marR="7620" marT="7620" marB="0" anchor="ctr"/>
                </a:tc>
                <a:tc>
                  <a:txBody>
                    <a:bodyPr/>
                    <a:lstStyle/>
                    <a:p>
                      <a:pPr algn="r" fontAlgn="b"/>
                      <a:r>
                        <a:rPr lang="en-GB" sz="1600" u="none" strike="noStrike" dirty="0">
                          <a:solidFill>
                            <a:srgbClr val="FF0000"/>
                          </a:solidFill>
                          <a:effectLst/>
                        </a:rPr>
                        <a:t>2,885</a:t>
                      </a:r>
                      <a:endParaRPr lang="en-GB" sz="1600" b="0" i="0" u="none" strike="noStrike" dirty="0">
                        <a:solidFill>
                          <a:srgbClr val="FF0000"/>
                        </a:solidFill>
                        <a:effectLst/>
                        <a:latin typeface="arial" panose="020B0604020202020204" pitchFamily="34" charset="0"/>
                      </a:endParaRPr>
                    </a:p>
                  </a:txBody>
                  <a:tcPr marL="7620" marR="7620" marT="7620" marB="0" anchor="ctr"/>
                </a:tc>
                <a:tc>
                  <a:txBody>
                    <a:bodyPr/>
                    <a:lstStyle/>
                    <a:p>
                      <a:pPr algn="r" fontAlgn="b"/>
                      <a:r>
                        <a:rPr lang="en-GB" sz="1600" u="none" strike="noStrike" dirty="0">
                          <a:solidFill>
                            <a:srgbClr val="FF0000"/>
                          </a:solidFill>
                          <a:effectLst/>
                        </a:rPr>
                        <a:t>2,892</a:t>
                      </a:r>
                      <a:endParaRPr lang="en-GB" sz="1600" b="0" i="0" u="none" strike="noStrike" dirty="0">
                        <a:solidFill>
                          <a:srgbClr val="FF0000"/>
                        </a:solidFill>
                        <a:effectLst/>
                        <a:latin typeface="arial" panose="020B0604020202020204" pitchFamily="34" charset="0"/>
                      </a:endParaRPr>
                    </a:p>
                  </a:txBody>
                  <a:tcPr marL="7620" marR="7620" marT="7620" marB="0" anchor="ctr"/>
                </a:tc>
                <a:tc>
                  <a:txBody>
                    <a:bodyPr/>
                    <a:lstStyle/>
                    <a:p>
                      <a:pPr algn="r" fontAlgn="b"/>
                      <a:r>
                        <a:rPr lang="en-GB" sz="1600" u="none" strike="noStrike" dirty="0">
                          <a:solidFill>
                            <a:srgbClr val="FF0000"/>
                          </a:solidFill>
                          <a:effectLst/>
                        </a:rPr>
                        <a:t>2,961</a:t>
                      </a:r>
                      <a:endParaRPr lang="en-GB" sz="1600" b="0" i="0" u="none" strike="noStrike" dirty="0">
                        <a:solidFill>
                          <a:srgbClr val="FF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095808629"/>
                  </a:ext>
                </a:extLst>
              </a:tr>
            </a:tbl>
          </a:graphicData>
        </a:graphic>
      </p:graphicFrame>
      <p:sp>
        <p:nvSpPr>
          <p:cNvPr id="10" name="TextBox 9">
            <a:extLst>
              <a:ext uri="{FF2B5EF4-FFF2-40B4-BE49-F238E27FC236}">
                <a16:creationId xmlns:a16="http://schemas.microsoft.com/office/drawing/2014/main" id="{72031A06-C3F7-FA45-0902-C0EF73815ADC}"/>
              </a:ext>
            </a:extLst>
          </p:cNvPr>
          <p:cNvSpPr txBox="1"/>
          <p:nvPr/>
        </p:nvSpPr>
        <p:spPr>
          <a:xfrm>
            <a:off x="117565" y="116796"/>
            <a:ext cx="8460499" cy="830997"/>
          </a:xfrm>
          <a:prstGeom prst="rect">
            <a:avLst/>
          </a:prstGeom>
          <a:noFill/>
        </p:spPr>
        <p:txBody>
          <a:bodyPr wrap="square" rtlCol="0">
            <a:spAutoFit/>
          </a:bodyPr>
          <a:lstStyle/>
          <a:p>
            <a:r>
              <a:rPr lang="en-GB" sz="2400" b="1" dirty="0"/>
              <a:t>Attendance Allowance</a:t>
            </a:r>
          </a:p>
          <a:p>
            <a:endParaRPr lang="en-GB" sz="2400" dirty="0"/>
          </a:p>
        </p:txBody>
      </p:sp>
      <p:graphicFrame>
        <p:nvGraphicFramePr>
          <p:cNvPr id="11" name="Table 10">
            <a:extLst>
              <a:ext uri="{FF2B5EF4-FFF2-40B4-BE49-F238E27FC236}">
                <a16:creationId xmlns:a16="http://schemas.microsoft.com/office/drawing/2014/main" id="{7CD1D5C7-7DCB-6A05-A9B9-2B92CF01C7F9}"/>
              </a:ext>
            </a:extLst>
          </p:cNvPr>
          <p:cNvGraphicFramePr>
            <a:graphicFrameLocks noGrp="1"/>
          </p:cNvGraphicFramePr>
          <p:nvPr>
            <p:extLst>
              <p:ext uri="{D42A27DB-BD31-4B8C-83A1-F6EECF244321}">
                <p14:modId xmlns:p14="http://schemas.microsoft.com/office/powerpoint/2010/main" val="3431463275"/>
              </p:ext>
            </p:extLst>
          </p:nvPr>
        </p:nvGraphicFramePr>
        <p:xfrm>
          <a:off x="265489" y="4866924"/>
          <a:ext cx="3548865" cy="1402080"/>
        </p:xfrm>
        <a:graphic>
          <a:graphicData uri="http://schemas.openxmlformats.org/drawingml/2006/table">
            <a:tbl>
              <a:tblPr>
                <a:tableStyleId>{5C22544A-7EE6-4342-B048-85BDC9FD1C3A}</a:tableStyleId>
              </a:tblPr>
              <a:tblGrid>
                <a:gridCol w="1387056">
                  <a:extLst>
                    <a:ext uri="{9D8B030D-6E8A-4147-A177-3AD203B41FA5}">
                      <a16:colId xmlns:a16="http://schemas.microsoft.com/office/drawing/2014/main" val="3157600831"/>
                    </a:ext>
                  </a:extLst>
                </a:gridCol>
                <a:gridCol w="2161809">
                  <a:extLst>
                    <a:ext uri="{9D8B030D-6E8A-4147-A177-3AD203B41FA5}">
                      <a16:colId xmlns:a16="http://schemas.microsoft.com/office/drawing/2014/main" val="3959103499"/>
                    </a:ext>
                  </a:extLst>
                </a:gridCol>
              </a:tblGrid>
              <a:tr h="438802">
                <a:tc>
                  <a:txBody>
                    <a:bodyPr/>
                    <a:lstStyle/>
                    <a:p>
                      <a:pPr algn="l" fontAlgn="b"/>
                      <a:r>
                        <a:rPr lang="en-GB" sz="1800" b="1" u="none" strike="noStrike" dirty="0">
                          <a:effectLst/>
                        </a:rPr>
                        <a:t>Row Labels</a:t>
                      </a:r>
                      <a:endParaRPr lang="en-GB" sz="1800" b="1" i="0" u="none" strike="noStrike" dirty="0">
                        <a:solidFill>
                          <a:srgbClr val="000000"/>
                        </a:solidFill>
                        <a:effectLst/>
                        <a:latin typeface="Aerial"/>
                      </a:endParaRPr>
                    </a:p>
                  </a:txBody>
                  <a:tcPr marL="7620" marR="7620" marT="7620" marB="0" anchor="ctr"/>
                </a:tc>
                <a:tc>
                  <a:txBody>
                    <a:bodyPr/>
                    <a:lstStyle/>
                    <a:p>
                      <a:pPr algn="r" fontAlgn="b"/>
                      <a:r>
                        <a:rPr lang="en-GB" sz="1800" b="1" u="none" strike="noStrike" dirty="0">
                          <a:effectLst/>
                        </a:rPr>
                        <a:t>Disabled under the Equality Act</a:t>
                      </a:r>
                      <a:endParaRPr lang="en-GB" sz="1800" b="1" i="0" u="none" strike="noStrike" dirty="0">
                        <a:solidFill>
                          <a:srgbClr val="000000"/>
                        </a:solidFill>
                        <a:effectLst/>
                        <a:latin typeface="Aerial"/>
                      </a:endParaRPr>
                    </a:p>
                  </a:txBody>
                  <a:tcPr marL="7620" marR="7620" marT="7620" marB="0" anchor="ctr"/>
                </a:tc>
                <a:extLst>
                  <a:ext uri="{0D108BD9-81ED-4DB2-BD59-A6C34878D82A}">
                    <a16:rowId xmlns:a16="http://schemas.microsoft.com/office/drawing/2014/main" val="329301112"/>
                  </a:ext>
                </a:extLst>
              </a:tr>
              <a:tr h="148395">
                <a:tc>
                  <a:txBody>
                    <a:bodyPr/>
                    <a:lstStyle/>
                    <a:p>
                      <a:pPr algn="l" fontAlgn="b"/>
                      <a:r>
                        <a:rPr lang="en-GB" sz="1800" u="none" strike="noStrike">
                          <a:effectLst/>
                        </a:rPr>
                        <a:t>Adur</a:t>
                      </a:r>
                      <a:endParaRPr lang="en-GB" sz="1800" b="0" i="0" u="none" strike="noStrike">
                        <a:solidFill>
                          <a:srgbClr val="000000"/>
                        </a:solidFill>
                        <a:effectLst/>
                        <a:latin typeface="Aerial"/>
                      </a:endParaRPr>
                    </a:p>
                  </a:txBody>
                  <a:tcPr marL="7620" marR="7620" marT="7620" marB="0" anchor="ctr"/>
                </a:tc>
                <a:tc>
                  <a:txBody>
                    <a:bodyPr/>
                    <a:lstStyle/>
                    <a:p>
                      <a:pPr algn="r" fontAlgn="b"/>
                      <a:r>
                        <a:rPr lang="en-GB" sz="1800" u="none" strike="noStrike" dirty="0">
                          <a:effectLst/>
                        </a:rPr>
                        <a:t>5,318</a:t>
                      </a:r>
                      <a:endParaRPr lang="en-GB" sz="1800" b="0" i="0" u="none" strike="noStrike" dirty="0">
                        <a:solidFill>
                          <a:srgbClr val="000000"/>
                        </a:solidFill>
                        <a:effectLst/>
                        <a:latin typeface="Aerial"/>
                      </a:endParaRPr>
                    </a:p>
                  </a:txBody>
                  <a:tcPr marL="7620" marR="7620" marT="7620" marB="0" anchor="ctr"/>
                </a:tc>
                <a:extLst>
                  <a:ext uri="{0D108BD9-81ED-4DB2-BD59-A6C34878D82A}">
                    <a16:rowId xmlns:a16="http://schemas.microsoft.com/office/drawing/2014/main" val="2694127179"/>
                  </a:ext>
                </a:extLst>
              </a:tr>
              <a:tr h="148395">
                <a:tc>
                  <a:txBody>
                    <a:bodyPr/>
                    <a:lstStyle/>
                    <a:p>
                      <a:pPr algn="l" fontAlgn="b"/>
                      <a:r>
                        <a:rPr lang="en-GB" sz="1800" u="none" strike="noStrike">
                          <a:effectLst/>
                        </a:rPr>
                        <a:t>Worthing</a:t>
                      </a:r>
                      <a:endParaRPr lang="en-GB" sz="1800" b="0" i="0" u="none" strike="noStrike">
                        <a:solidFill>
                          <a:srgbClr val="000000"/>
                        </a:solidFill>
                        <a:effectLst/>
                        <a:latin typeface="Aerial"/>
                      </a:endParaRPr>
                    </a:p>
                  </a:txBody>
                  <a:tcPr marL="7620" marR="7620" marT="7620" marB="0" anchor="ctr"/>
                </a:tc>
                <a:tc>
                  <a:txBody>
                    <a:bodyPr/>
                    <a:lstStyle/>
                    <a:p>
                      <a:pPr algn="r" fontAlgn="b"/>
                      <a:r>
                        <a:rPr lang="en-GB" sz="1800" u="none" strike="noStrike" dirty="0">
                          <a:effectLst/>
                        </a:rPr>
                        <a:t>8,795</a:t>
                      </a:r>
                      <a:endParaRPr lang="en-GB" sz="1800" b="0" i="0" u="none" strike="noStrike" dirty="0">
                        <a:solidFill>
                          <a:srgbClr val="000000"/>
                        </a:solidFill>
                        <a:effectLst/>
                        <a:latin typeface="Aerial"/>
                      </a:endParaRPr>
                    </a:p>
                  </a:txBody>
                  <a:tcPr marL="7620" marR="7620" marT="7620" marB="0" anchor="ctr"/>
                </a:tc>
                <a:extLst>
                  <a:ext uri="{0D108BD9-81ED-4DB2-BD59-A6C34878D82A}">
                    <a16:rowId xmlns:a16="http://schemas.microsoft.com/office/drawing/2014/main" val="470178069"/>
                  </a:ext>
                </a:extLst>
              </a:tr>
              <a:tr h="148395">
                <a:tc>
                  <a:txBody>
                    <a:bodyPr/>
                    <a:lstStyle/>
                    <a:p>
                      <a:pPr algn="l" fontAlgn="b"/>
                      <a:r>
                        <a:rPr lang="en-GB" sz="1800" u="none" strike="noStrike" dirty="0">
                          <a:effectLst/>
                        </a:rPr>
                        <a:t>Grand Total</a:t>
                      </a:r>
                      <a:endParaRPr lang="en-GB" sz="1800" b="1" i="0" u="none" strike="noStrike" dirty="0">
                        <a:solidFill>
                          <a:srgbClr val="000000"/>
                        </a:solidFill>
                        <a:effectLst/>
                        <a:latin typeface="Aerial"/>
                      </a:endParaRPr>
                    </a:p>
                  </a:txBody>
                  <a:tcPr marL="7620" marR="7620" marT="7620" marB="0" anchor="ctr"/>
                </a:tc>
                <a:tc>
                  <a:txBody>
                    <a:bodyPr/>
                    <a:lstStyle/>
                    <a:p>
                      <a:pPr algn="r" fontAlgn="b"/>
                      <a:r>
                        <a:rPr lang="en-GB" sz="1800" u="none" strike="noStrike" dirty="0">
                          <a:effectLst/>
                        </a:rPr>
                        <a:t>14,113</a:t>
                      </a:r>
                      <a:endParaRPr lang="en-GB" sz="1800" b="1" i="0" u="none" strike="noStrike" dirty="0">
                        <a:solidFill>
                          <a:srgbClr val="000000"/>
                        </a:solidFill>
                        <a:effectLst/>
                        <a:latin typeface="Aerial"/>
                      </a:endParaRPr>
                    </a:p>
                  </a:txBody>
                  <a:tcPr marL="7620" marR="7620" marT="7620" marB="0" anchor="ctr"/>
                </a:tc>
                <a:extLst>
                  <a:ext uri="{0D108BD9-81ED-4DB2-BD59-A6C34878D82A}">
                    <a16:rowId xmlns:a16="http://schemas.microsoft.com/office/drawing/2014/main" val="2156230454"/>
                  </a:ext>
                </a:extLst>
              </a:tr>
            </a:tbl>
          </a:graphicData>
        </a:graphic>
      </p:graphicFrame>
      <p:sp>
        <p:nvSpPr>
          <p:cNvPr id="13" name="TextBox 12">
            <a:extLst>
              <a:ext uri="{FF2B5EF4-FFF2-40B4-BE49-F238E27FC236}">
                <a16:creationId xmlns:a16="http://schemas.microsoft.com/office/drawing/2014/main" id="{60BA8D17-2296-3D66-B967-A1014C4BC1A1}"/>
              </a:ext>
            </a:extLst>
          </p:cNvPr>
          <p:cNvSpPr txBox="1"/>
          <p:nvPr/>
        </p:nvSpPr>
        <p:spPr>
          <a:xfrm>
            <a:off x="4572000" y="4783134"/>
            <a:ext cx="4208357" cy="1569660"/>
          </a:xfrm>
          <a:prstGeom prst="rect">
            <a:avLst/>
          </a:prstGeom>
          <a:noFill/>
        </p:spPr>
        <p:txBody>
          <a:bodyPr wrap="square">
            <a:spAutoFit/>
          </a:bodyPr>
          <a:lstStyle/>
          <a:p>
            <a:r>
              <a:rPr lang="en-GB" sz="1600" b="0" i="0" dirty="0">
                <a:solidFill>
                  <a:srgbClr val="323132"/>
                </a:solidFill>
                <a:effectLst/>
              </a:rPr>
              <a:t> "Do you have any physical or mental health conditions or illnesses lasting or expected to last 12 months or more?". If they answered yes, a further question "Do any of your conditions or illnesses reduce your ability to carry out day-to-day activities?"</a:t>
            </a:r>
            <a:endParaRPr lang="en-GB" sz="1600" dirty="0"/>
          </a:p>
        </p:txBody>
      </p:sp>
    </p:spTree>
    <p:extLst>
      <p:ext uri="{BB962C8B-B14F-4D97-AF65-F5344CB8AC3E}">
        <p14:creationId xmlns:p14="http://schemas.microsoft.com/office/powerpoint/2010/main" val="2160718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C6AF2988-FAF3-A294-F6E3-86DB447A6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651"/>
            <a:ext cx="9144000" cy="6470697"/>
          </a:xfrm>
          <a:prstGeom prst="rect">
            <a:avLst/>
          </a:prstGeom>
        </p:spPr>
      </p:pic>
    </p:spTree>
    <p:extLst>
      <p:ext uri="{BB962C8B-B14F-4D97-AF65-F5344CB8AC3E}">
        <p14:creationId xmlns:p14="http://schemas.microsoft.com/office/powerpoint/2010/main" val="2989100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ap&#10;&#10;Description automatically generated with medium confidence">
            <a:extLst>
              <a:ext uri="{FF2B5EF4-FFF2-40B4-BE49-F238E27FC236}">
                <a16:creationId xmlns:a16="http://schemas.microsoft.com/office/drawing/2014/main" id="{6E4574B6-F543-FC8C-7621-9A082CDF9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651"/>
            <a:ext cx="9144000" cy="6470697"/>
          </a:xfrm>
          <a:prstGeom prst="rect">
            <a:avLst/>
          </a:prstGeom>
        </p:spPr>
      </p:pic>
    </p:spTree>
    <p:extLst>
      <p:ext uri="{BB962C8B-B14F-4D97-AF65-F5344CB8AC3E}">
        <p14:creationId xmlns:p14="http://schemas.microsoft.com/office/powerpoint/2010/main" val="1322766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with low confidence">
            <a:extLst>
              <a:ext uri="{FF2B5EF4-FFF2-40B4-BE49-F238E27FC236}">
                <a16:creationId xmlns:a16="http://schemas.microsoft.com/office/drawing/2014/main" id="{16D4C7B0-4134-F1D0-4225-328C88C9E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651"/>
            <a:ext cx="9144000" cy="6470697"/>
          </a:xfrm>
          <a:prstGeom prst="rect">
            <a:avLst/>
          </a:prstGeom>
        </p:spPr>
      </p:pic>
    </p:spTree>
    <p:extLst>
      <p:ext uri="{BB962C8B-B14F-4D97-AF65-F5344CB8AC3E}">
        <p14:creationId xmlns:p14="http://schemas.microsoft.com/office/powerpoint/2010/main" val="2514729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2D155-ADA1-6F84-7882-FA0E315FE38A}"/>
              </a:ext>
            </a:extLst>
          </p:cNvPr>
          <p:cNvSpPr txBox="1"/>
          <p:nvPr/>
        </p:nvSpPr>
        <p:spPr>
          <a:xfrm>
            <a:off x="195943" y="179228"/>
            <a:ext cx="8472196" cy="954107"/>
          </a:xfrm>
          <a:prstGeom prst="rect">
            <a:avLst/>
          </a:prstGeom>
          <a:noFill/>
        </p:spPr>
        <p:txBody>
          <a:bodyPr wrap="square" rtlCol="0">
            <a:spAutoFit/>
          </a:bodyPr>
          <a:lstStyle/>
          <a:p>
            <a:r>
              <a:rPr lang="en-GB" sz="2400" b="1" dirty="0">
                <a:solidFill>
                  <a:schemeClr val="accent1">
                    <a:lumMod val="75000"/>
                  </a:schemeClr>
                </a:solidFill>
                <a:latin typeface="Myriad pro"/>
              </a:rPr>
              <a:t>Population Change – Key Driver</a:t>
            </a:r>
          </a:p>
          <a:p>
            <a:r>
              <a:rPr lang="en-GB" sz="1600" b="1" dirty="0">
                <a:solidFill>
                  <a:schemeClr val="accent1">
                    <a:lumMod val="75000"/>
                  </a:schemeClr>
                </a:solidFill>
                <a:latin typeface="Myriad pro"/>
              </a:rPr>
              <a:t>Total Period Fertility Rate – England and Wales 1940-2020</a:t>
            </a:r>
          </a:p>
          <a:p>
            <a:r>
              <a:rPr lang="en-GB" sz="1600" dirty="0">
                <a:solidFill>
                  <a:schemeClr val="accent1">
                    <a:lumMod val="75000"/>
                  </a:schemeClr>
                </a:solidFill>
                <a:latin typeface="Myriad pro"/>
              </a:rPr>
              <a:t>Impact already in the system, period of 2021 to 2031 will see steep increases in 65+</a:t>
            </a:r>
          </a:p>
        </p:txBody>
      </p:sp>
      <p:pic>
        <p:nvPicPr>
          <p:cNvPr id="3" name="Picture 2">
            <a:extLst>
              <a:ext uri="{FF2B5EF4-FFF2-40B4-BE49-F238E27FC236}">
                <a16:creationId xmlns:a16="http://schemas.microsoft.com/office/drawing/2014/main" id="{847D2747-6BB3-C010-6FF1-699F43C57451}"/>
              </a:ext>
            </a:extLst>
          </p:cNvPr>
          <p:cNvPicPr>
            <a:picLocks noChangeAspect="1"/>
          </p:cNvPicPr>
          <p:nvPr/>
        </p:nvPicPr>
        <p:blipFill>
          <a:blip r:embed="rId2"/>
          <a:stretch>
            <a:fillRect/>
          </a:stretch>
        </p:blipFill>
        <p:spPr>
          <a:xfrm>
            <a:off x="0" y="1356265"/>
            <a:ext cx="8467402" cy="4720764"/>
          </a:xfrm>
          <a:prstGeom prst="rect">
            <a:avLst/>
          </a:prstGeom>
        </p:spPr>
      </p:pic>
      <p:sp>
        <p:nvSpPr>
          <p:cNvPr id="5" name="Oval 4">
            <a:extLst>
              <a:ext uri="{FF2B5EF4-FFF2-40B4-BE49-F238E27FC236}">
                <a16:creationId xmlns:a16="http://schemas.microsoft.com/office/drawing/2014/main" id="{F6B31FA0-832F-0333-07D9-61AE9DA9F009}"/>
              </a:ext>
            </a:extLst>
          </p:cNvPr>
          <p:cNvSpPr/>
          <p:nvPr/>
        </p:nvSpPr>
        <p:spPr>
          <a:xfrm>
            <a:off x="963561" y="2233310"/>
            <a:ext cx="1022555" cy="844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B080965D-1793-AAF3-B40A-5DC9F1F8E07C}"/>
              </a:ext>
            </a:extLst>
          </p:cNvPr>
          <p:cNvSpPr/>
          <p:nvPr/>
        </p:nvSpPr>
        <p:spPr>
          <a:xfrm>
            <a:off x="2433484" y="1988144"/>
            <a:ext cx="1450258" cy="844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A3CFED9-29E1-B309-6149-82B6E2C41F86}"/>
              </a:ext>
            </a:extLst>
          </p:cNvPr>
          <p:cNvSpPr txBox="1"/>
          <p:nvPr/>
        </p:nvSpPr>
        <p:spPr>
          <a:xfrm>
            <a:off x="1155290" y="1177743"/>
            <a:ext cx="3652683" cy="830997"/>
          </a:xfrm>
          <a:prstGeom prst="rect">
            <a:avLst/>
          </a:prstGeom>
          <a:noFill/>
        </p:spPr>
        <p:txBody>
          <a:bodyPr wrap="square" rtlCol="0">
            <a:spAutoFit/>
          </a:bodyPr>
          <a:lstStyle/>
          <a:p>
            <a:r>
              <a:rPr lang="en-GB" sz="1200" dirty="0">
                <a:solidFill>
                  <a:srgbClr val="FF0000"/>
                </a:solidFill>
                <a:latin typeface="Myriad pro"/>
              </a:rPr>
              <a:t>Two distinct peaks, immediate post war II boom, people now entering late their 70s, 80s, then people born in late 1950s to mid 60s, will be entering 65+ group in next 5-10 years</a:t>
            </a:r>
          </a:p>
        </p:txBody>
      </p:sp>
    </p:spTree>
    <p:extLst>
      <p:ext uri="{BB962C8B-B14F-4D97-AF65-F5344CB8AC3E}">
        <p14:creationId xmlns:p14="http://schemas.microsoft.com/office/powerpoint/2010/main" val="1283765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number&#10;&#10;Description automatically generated">
            <a:extLst>
              <a:ext uri="{FF2B5EF4-FFF2-40B4-BE49-F238E27FC236}">
                <a16:creationId xmlns:a16="http://schemas.microsoft.com/office/drawing/2014/main" id="{CF8C6391-8BC8-128C-8FB6-5CCE4F463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651"/>
            <a:ext cx="9144000" cy="6470697"/>
          </a:xfrm>
          <a:prstGeom prst="rect">
            <a:avLst/>
          </a:prstGeom>
        </p:spPr>
      </p:pic>
    </p:spTree>
    <p:extLst>
      <p:ext uri="{BB962C8B-B14F-4D97-AF65-F5344CB8AC3E}">
        <p14:creationId xmlns:p14="http://schemas.microsoft.com/office/powerpoint/2010/main" val="3208630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map, font&#10;&#10;Description automatically generated">
            <a:extLst>
              <a:ext uri="{FF2B5EF4-FFF2-40B4-BE49-F238E27FC236}">
                <a16:creationId xmlns:a16="http://schemas.microsoft.com/office/drawing/2014/main" id="{C10574D3-E49B-0EFB-422E-A508F49B0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651"/>
            <a:ext cx="9144000" cy="6470697"/>
          </a:xfrm>
          <a:prstGeom prst="rect">
            <a:avLst/>
          </a:prstGeom>
        </p:spPr>
      </p:pic>
    </p:spTree>
    <p:extLst>
      <p:ext uri="{BB962C8B-B14F-4D97-AF65-F5344CB8AC3E}">
        <p14:creationId xmlns:p14="http://schemas.microsoft.com/office/powerpoint/2010/main" val="1874709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10;&#10;Description automatically generated">
            <a:extLst>
              <a:ext uri="{FF2B5EF4-FFF2-40B4-BE49-F238E27FC236}">
                <a16:creationId xmlns:a16="http://schemas.microsoft.com/office/drawing/2014/main" id="{30B84196-27F0-C43A-B659-FBFA916A3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651"/>
            <a:ext cx="9144000" cy="6470697"/>
          </a:xfrm>
          <a:prstGeom prst="rect">
            <a:avLst/>
          </a:prstGeom>
        </p:spPr>
      </p:pic>
    </p:spTree>
    <p:extLst>
      <p:ext uri="{BB962C8B-B14F-4D97-AF65-F5344CB8AC3E}">
        <p14:creationId xmlns:p14="http://schemas.microsoft.com/office/powerpoint/2010/main" val="26994542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502</TotalTime>
  <Words>1407</Words>
  <Application>Microsoft Office PowerPoint</Application>
  <PresentationFormat>On-screen Show (4:3)</PresentationFormat>
  <Paragraphs>199</Paragraphs>
  <Slides>27</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Aerial</vt:lpstr>
      <vt:lpstr>Arial</vt:lpstr>
      <vt:lpstr>Arial</vt:lpstr>
      <vt:lpstr>Calibri</vt:lpstr>
      <vt:lpstr>Calibri Light</vt:lpstr>
      <vt:lpstr>Myriad pro</vt:lpstr>
      <vt:lpstr>Roboto</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Framing Cost of Living Crisis</vt:lpstr>
      <vt:lpstr>PowerPoint Presentation</vt:lpstr>
      <vt:lpstr>Example – Building Blocks for Health –  focus on income (and disposable income)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Clay</dc:creator>
  <cp:lastModifiedBy>Jacqueline Clay</cp:lastModifiedBy>
  <cp:revision>6</cp:revision>
  <dcterms:created xsi:type="dcterms:W3CDTF">2023-06-12T15:51:46Z</dcterms:created>
  <dcterms:modified xsi:type="dcterms:W3CDTF">2023-07-20T12:22:15Z</dcterms:modified>
</cp:coreProperties>
</file>